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Lst>
  <p:notesMasterIdLst>
    <p:notesMasterId r:id="rId43"/>
  </p:notesMasterIdLst>
  <p:handoutMasterIdLst>
    <p:handoutMasterId r:id="rId44"/>
  </p:handoutMasterIdLst>
  <p:sldIdLst>
    <p:sldId id="262" r:id="rId5"/>
    <p:sldId id="2883" r:id="rId6"/>
    <p:sldId id="321" r:id="rId7"/>
    <p:sldId id="264" r:id="rId8"/>
    <p:sldId id="285" r:id="rId9"/>
    <p:sldId id="286" r:id="rId10"/>
    <p:sldId id="1327" r:id="rId11"/>
    <p:sldId id="266" r:id="rId12"/>
    <p:sldId id="267" r:id="rId13"/>
    <p:sldId id="287" r:id="rId14"/>
    <p:sldId id="269" r:id="rId15"/>
    <p:sldId id="288" r:id="rId16"/>
    <p:sldId id="271" r:id="rId17"/>
    <p:sldId id="289" r:id="rId18"/>
    <p:sldId id="290" r:id="rId19"/>
    <p:sldId id="273" r:id="rId20"/>
    <p:sldId id="274" r:id="rId21"/>
    <p:sldId id="2884" r:id="rId22"/>
    <p:sldId id="275" r:id="rId23"/>
    <p:sldId id="276" r:id="rId24"/>
    <p:sldId id="277" r:id="rId25"/>
    <p:sldId id="281" r:id="rId26"/>
    <p:sldId id="291" r:id="rId27"/>
    <p:sldId id="380" r:id="rId28"/>
    <p:sldId id="2848" r:id="rId29"/>
    <p:sldId id="2846" r:id="rId30"/>
    <p:sldId id="2847" r:id="rId31"/>
    <p:sldId id="2882" r:id="rId32"/>
    <p:sldId id="472" r:id="rId33"/>
    <p:sldId id="474" r:id="rId34"/>
    <p:sldId id="475" r:id="rId35"/>
    <p:sldId id="481" r:id="rId36"/>
    <p:sldId id="476" r:id="rId37"/>
    <p:sldId id="396" r:id="rId38"/>
    <p:sldId id="292" r:id="rId39"/>
    <p:sldId id="293" r:id="rId40"/>
    <p:sldId id="377" r:id="rId41"/>
    <p:sldId id="288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9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resh, Anandan" initials="SA" lastIdx="5" clrIdx="0">
    <p:extLst>
      <p:ext uri="{19B8F6BF-5375-455C-9EA6-DF929625EA0E}">
        <p15:presenceInfo xmlns:p15="http://schemas.microsoft.com/office/powerpoint/2012/main" userId="S-1-5-21-2752970185-40930380-1894245210-21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5633"/>
    <a:srgbClr val="18293A"/>
    <a:srgbClr val="00A4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4B5236-34BE-004B-8110-C53DCE1B7A1F}" v="25" dt="2024-05-04T17:37:35.7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29" autoAdjust="0"/>
    <p:restoredTop sz="88456" autoAdjust="0"/>
  </p:normalViewPr>
  <p:slideViewPr>
    <p:cSldViewPr>
      <p:cViewPr varScale="1">
        <p:scale>
          <a:sx n="81" d="100"/>
          <a:sy n="81" d="100"/>
        </p:scale>
        <p:origin x="216" y="808"/>
      </p:cViewPr>
      <p:guideLst>
        <p:guide orient="horz" pos="2160"/>
        <p:guide pos="3840"/>
        <p:guide orient="horz" pos="979"/>
      </p:guideLst>
    </p:cSldViewPr>
  </p:slideViewPr>
  <p:outlineViewPr>
    <p:cViewPr>
      <p:scale>
        <a:sx n="33" d="100"/>
        <a:sy n="33" d="100"/>
      </p:scale>
      <p:origin x="0" y="45192"/>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53" d="100"/>
          <a:sy n="53" d="100"/>
        </p:scale>
        <p:origin x="-285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F9C8C7-F07E-C744-8C6F-9B7194EF2F98}"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D20459F7-8EDB-1546-8AD9-1511FA559B18}">
      <dgm:prSet phldrT="[Text]" phldr="1" custT="1"/>
      <dgm:spPr>
        <a:solidFill>
          <a:schemeClr val="bg2"/>
        </a:solidFill>
        <a:ln>
          <a:solidFill>
            <a:srgbClr val="467A78"/>
          </a:solidFill>
        </a:ln>
      </dgm:spPr>
      <dgm:t>
        <a:bodyPr/>
        <a:lstStyle/>
        <a:p>
          <a:endParaRPr lang="en-GB" sz="3200" b="1" i="0">
            <a:solidFill>
              <a:srgbClr val="467A78"/>
            </a:solidFill>
            <a:latin typeface="Source Sans Pro" panose="020B0503030403020204" pitchFamily="34" charset="0"/>
            <a:ea typeface="Source Sans Pro" panose="020B0503030403020204" pitchFamily="34" charset="0"/>
          </a:endParaRPr>
        </a:p>
      </dgm:t>
    </dgm:pt>
    <dgm:pt modelId="{6AD4DE15-39B7-694A-9785-3984DED4E9B3}" type="parTrans" cxnId="{EA2CBD90-54C1-804F-AFF8-12FBBBC58B8B}">
      <dgm:prSet/>
      <dgm:spPr/>
      <dgm:t>
        <a:bodyPr/>
        <a:lstStyle/>
        <a:p>
          <a:endParaRPr lang="en-GB"/>
        </a:p>
      </dgm:t>
    </dgm:pt>
    <dgm:pt modelId="{22D27151-A620-6740-9532-EFD9BE942B3B}" type="sibTrans" cxnId="{EA2CBD90-54C1-804F-AFF8-12FBBBC58B8B}">
      <dgm:prSet/>
      <dgm:spPr>
        <a:ln>
          <a:solidFill>
            <a:srgbClr val="467A78"/>
          </a:solidFill>
        </a:ln>
      </dgm:spPr>
      <dgm:t>
        <a:bodyPr/>
        <a:lstStyle/>
        <a:p>
          <a:endParaRPr lang="en-GB"/>
        </a:p>
      </dgm:t>
    </dgm:pt>
    <dgm:pt modelId="{C17B1F6D-2C90-9640-9E16-C124D861E78D}">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E7D27060-2D77-8F49-B1FA-F6802ABD93A8}" type="parTrans" cxnId="{F0D5C522-DF45-5F43-A5E7-5F6F6157654D}">
      <dgm:prSet/>
      <dgm:spPr/>
      <dgm:t>
        <a:bodyPr/>
        <a:lstStyle/>
        <a:p>
          <a:endParaRPr lang="en-GB"/>
        </a:p>
      </dgm:t>
    </dgm:pt>
    <dgm:pt modelId="{FEDA59C2-FD88-7F4D-8B26-DAAB11687D7E}" type="sibTrans" cxnId="{F0D5C522-DF45-5F43-A5E7-5F6F6157654D}">
      <dgm:prSet/>
      <dgm:spPr/>
      <dgm:t>
        <a:bodyPr/>
        <a:lstStyle/>
        <a:p>
          <a:endParaRPr lang="en-GB"/>
        </a:p>
      </dgm:t>
    </dgm:pt>
    <dgm:pt modelId="{FDDD6914-1A25-344F-ABD4-2375EA8E478B}">
      <dgm:prSet phldrT="[Text]" phldr="1" custT="1"/>
      <dgm:spPr>
        <a:solidFill>
          <a:schemeClr val="bg2"/>
        </a:solidFill>
        <a:ln>
          <a:solidFill>
            <a:srgbClr val="467A78"/>
          </a:solidFill>
        </a:ln>
      </dgm:spPr>
      <dgm:t>
        <a:bodyPr/>
        <a:lstStyle/>
        <a:p>
          <a:endParaRPr lang="en-GB" sz="3200" b="1" i="0">
            <a:solidFill>
              <a:srgbClr val="467A78"/>
            </a:solidFill>
          </a:endParaRPr>
        </a:p>
      </dgm:t>
    </dgm:pt>
    <dgm:pt modelId="{1AA2831D-F70C-0146-ABD7-1BC108215044}" type="parTrans" cxnId="{4C02A7A5-8E08-E94D-A0FB-3176BE4EE45D}">
      <dgm:prSet/>
      <dgm:spPr/>
      <dgm:t>
        <a:bodyPr/>
        <a:lstStyle/>
        <a:p>
          <a:endParaRPr lang="en-GB"/>
        </a:p>
      </dgm:t>
    </dgm:pt>
    <dgm:pt modelId="{9A1ACA25-B64B-8B43-833E-B5DAFEF6293B}" type="sibTrans" cxnId="{4C02A7A5-8E08-E94D-A0FB-3176BE4EE45D}">
      <dgm:prSet/>
      <dgm:spPr/>
      <dgm:t>
        <a:bodyPr/>
        <a:lstStyle/>
        <a:p>
          <a:endParaRPr lang="en-GB"/>
        </a:p>
      </dgm:t>
    </dgm:pt>
    <dgm:pt modelId="{2B10B9D8-3CD4-DF4E-92BC-739C09B8FCD2}">
      <dgm:prSet phldrT="[Text]" custT="1"/>
      <dgm:spPr>
        <a:solidFill>
          <a:schemeClr val="bg2"/>
        </a:solidFill>
        <a:ln>
          <a:solidFill>
            <a:srgbClr val="467A78"/>
          </a:solidFill>
        </a:ln>
      </dgm:spPr>
      <dgm:t>
        <a:bodyPr/>
        <a:lstStyle/>
        <a:p>
          <a:endParaRPr lang="en-GB" sz="3200" b="1" i="0">
            <a:solidFill>
              <a:srgbClr val="467A78"/>
            </a:solidFill>
          </a:endParaRPr>
        </a:p>
      </dgm:t>
    </dgm:pt>
    <dgm:pt modelId="{D933C8DA-6BB6-5742-BF2E-D0DDC3DE6E42}" type="parTrans" cxnId="{2B0DD233-5BCF-DF4A-A9DB-C605CB02ECAE}">
      <dgm:prSet/>
      <dgm:spPr/>
      <dgm:t>
        <a:bodyPr/>
        <a:lstStyle/>
        <a:p>
          <a:endParaRPr lang="en-GB"/>
        </a:p>
      </dgm:t>
    </dgm:pt>
    <dgm:pt modelId="{3C067ECB-0C01-9541-960A-41D9644379AD}" type="sibTrans" cxnId="{2B0DD233-5BCF-DF4A-A9DB-C605CB02ECAE}">
      <dgm:prSet/>
      <dgm:spPr/>
      <dgm:t>
        <a:bodyPr/>
        <a:lstStyle/>
        <a:p>
          <a:endParaRPr lang="en-GB"/>
        </a:p>
      </dgm:t>
    </dgm:pt>
    <dgm:pt modelId="{6D7A4155-1E03-174A-BFD6-8CFBC0F6DA41}" type="pres">
      <dgm:prSet presAssocID="{2FF9C8C7-F07E-C744-8C6F-9B7194EF2F98}" presName="Name0" presStyleCnt="0">
        <dgm:presLayoutVars>
          <dgm:chMax val="7"/>
          <dgm:chPref val="7"/>
          <dgm:dir/>
        </dgm:presLayoutVars>
      </dgm:prSet>
      <dgm:spPr/>
    </dgm:pt>
    <dgm:pt modelId="{E139D40D-8DA1-E041-8900-3208B94FE078}" type="pres">
      <dgm:prSet presAssocID="{2FF9C8C7-F07E-C744-8C6F-9B7194EF2F98}" presName="Name1" presStyleCnt="0"/>
      <dgm:spPr/>
    </dgm:pt>
    <dgm:pt modelId="{95077D82-7CEA-0A4B-BC97-B80103F2B779}" type="pres">
      <dgm:prSet presAssocID="{2FF9C8C7-F07E-C744-8C6F-9B7194EF2F98}" presName="cycle" presStyleCnt="0"/>
      <dgm:spPr/>
    </dgm:pt>
    <dgm:pt modelId="{71213309-973F-B54E-8D4E-DEC9F1A7E6CA}" type="pres">
      <dgm:prSet presAssocID="{2FF9C8C7-F07E-C744-8C6F-9B7194EF2F98}" presName="srcNode" presStyleLbl="node1" presStyleIdx="0" presStyleCnt="4"/>
      <dgm:spPr/>
    </dgm:pt>
    <dgm:pt modelId="{0EDD4FB7-4E29-D343-BEAB-0708B932C111}" type="pres">
      <dgm:prSet presAssocID="{2FF9C8C7-F07E-C744-8C6F-9B7194EF2F98}" presName="conn" presStyleLbl="parChTrans1D2" presStyleIdx="0" presStyleCnt="1"/>
      <dgm:spPr/>
    </dgm:pt>
    <dgm:pt modelId="{A0BB414E-75D0-504D-8852-0AD47326FA05}" type="pres">
      <dgm:prSet presAssocID="{2FF9C8C7-F07E-C744-8C6F-9B7194EF2F98}" presName="extraNode" presStyleLbl="node1" presStyleIdx="0" presStyleCnt="4"/>
      <dgm:spPr/>
    </dgm:pt>
    <dgm:pt modelId="{606F4420-4EFC-4C49-AC46-5DAE3000550E}" type="pres">
      <dgm:prSet presAssocID="{2FF9C8C7-F07E-C744-8C6F-9B7194EF2F98}" presName="dstNode" presStyleLbl="node1" presStyleIdx="0" presStyleCnt="4"/>
      <dgm:spPr/>
    </dgm:pt>
    <dgm:pt modelId="{2828C524-579B-4446-8EFB-3EAC54AB018D}" type="pres">
      <dgm:prSet presAssocID="{D20459F7-8EDB-1546-8AD9-1511FA559B18}" presName="text_1" presStyleLbl="node1" presStyleIdx="0" presStyleCnt="4">
        <dgm:presLayoutVars>
          <dgm:bulletEnabled val="1"/>
        </dgm:presLayoutVars>
      </dgm:prSet>
      <dgm:spPr/>
    </dgm:pt>
    <dgm:pt modelId="{3446FC35-B238-1749-B8D1-084A7DCC0492}" type="pres">
      <dgm:prSet presAssocID="{D20459F7-8EDB-1546-8AD9-1511FA559B18}" presName="accent_1" presStyleCnt="0"/>
      <dgm:spPr/>
    </dgm:pt>
    <dgm:pt modelId="{0DC60721-3F12-A642-80A9-2F994F023232}" type="pres">
      <dgm:prSet presAssocID="{D20459F7-8EDB-1546-8AD9-1511FA559B18}" presName="accentRepeatNode" presStyleLbl="solidFgAcc1" presStyleIdx="0" presStyleCnt="4"/>
      <dgm:spPr>
        <a:ln>
          <a:solidFill>
            <a:srgbClr val="467A78"/>
          </a:solidFill>
        </a:ln>
      </dgm:spPr>
    </dgm:pt>
    <dgm:pt modelId="{434B212F-2D07-1446-93B5-B136573474F6}" type="pres">
      <dgm:prSet presAssocID="{C17B1F6D-2C90-9640-9E16-C124D861E78D}" presName="text_2" presStyleLbl="node1" presStyleIdx="1" presStyleCnt="4">
        <dgm:presLayoutVars>
          <dgm:bulletEnabled val="1"/>
        </dgm:presLayoutVars>
      </dgm:prSet>
      <dgm:spPr/>
    </dgm:pt>
    <dgm:pt modelId="{2D2DC425-6B87-9A4E-894F-24D31223A870}" type="pres">
      <dgm:prSet presAssocID="{C17B1F6D-2C90-9640-9E16-C124D861E78D}" presName="accent_2" presStyleCnt="0"/>
      <dgm:spPr/>
    </dgm:pt>
    <dgm:pt modelId="{4158D907-41A1-0E40-BB77-3146176A25DA}" type="pres">
      <dgm:prSet presAssocID="{C17B1F6D-2C90-9640-9E16-C124D861E78D}" presName="accentRepeatNode" presStyleLbl="solidFgAcc1" presStyleIdx="1" presStyleCnt="4"/>
      <dgm:spPr>
        <a:ln>
          <a:solidFill>
            <a:srgbClr val="467A78"/>
          </a:solidFill>
        </a:ln>
      </dgm:spPr>
    </dgm:pt>
    <dgm:pt modelId="{16FBC536-F710-CB4C-9589-9B3408895722}" type="pres">
      <dgm:prSet presAssocID="{FDDD6914-1A25-344F-ABD4-2375EA8E478B}" presName="text_3" presStyleLbl="node1" presStyleIdx="2" presStyleCnt="4">
        <dgm:presLayoutVars>
          <dgm:bulletEnabled val="1"/>
        </dgm:presLayoutVars>
      </dgm:prSet>
      <dgm:spPr/>
    </dgm:pt>
    <dgm:pt modelId="{DABC475D-1F78-3F42-9D89-D77878E4ACE9}" type="pres">
      <dgm:prSet presAssocID="{FDDD6914-1A25-344F-ABD4-2375EA8E478B}" presName="accent_3" presStyleCnt="0"/>
      <dgm:spPr/>
    </dgm:pt>
    <dgm:pt modelId="{758349A3-BCA3-6748-B3FC-75A9A805E797}" type="pres">
      <dgm:prSet presAssocID="{FDDD6914-1A25-344F-ABD4-2375EA8E478B}" presName="accentRepeatNode" presStyleLbl="solidFgAcc1" presStyleIdx="2" presStyleCnt="4"/>
      <dgm:spPr>
        <a:ln>
          <a:solidFill>
            <a:srgbClr val="467A78"/>
          </a:solidFill>
        </a:ln>
      </dgm:spPr>
    </dgm:pt>
    <dgm:pt modelId="{88519641-7E92-D646-9DB6-1EA574EDB9ED}" type="pres">
      <dgm:prSet presAssocID="{2B10B9D8-3CD4-DF4E-92BC-739C09B8FCD2}" presName="text_4" presStyleLbl="node1" presStyleIdx="3" presStyleCnt="4">
        <dgm:presLayoutVars>
          <dgm:bulletEnabled val="1"/>
        </dgm:presLayoutVars>
      </dgm:prSet>
      <dgm:spPr/>
    </dgm:pt>
    <dgm:pt modelId="{5EDF6ABC-31E4-E34D-B5A1-195A9656E610}" type="pres">
      <dgm:prSet presAssocID="{2B10B9D8-3CD4-DF4E-92BC-739C09B8FCD2}" presName="accent_4" presStyleCnt="0"/>
      <dgm:spPr/>
    </dgm:pt>
    <dgm:pt modelId="{63DA9246-F746-2441-9298-2B85141C1187}" type="pres">
      <dgm:prSet presAssocID="{2B10B9D8-3CD4-DF4E-92BC-739C09B8FCD2}" presName="accentRepeatNode" presStyleLbl="solidFgAcc1" presStyleIdx="3" presStyleCnt="4"/>
      <dgm:spPr/>
    </dgm:pt>
  </dgm:ptLst>
  <dgm:cxnLst>
    <dgm:cxn modelId="{4D862415-2E07-4146-AB28-65ECFFD95EF1}" type="presOf" srcId="{2B10B9D8-3CD4-DF4E-92BC-739C09B8FCD2}" destId="{88519641-7E92-D646-9DB6-1EA574EDB9ED}" srcOrd="0" destOrd="0" presId="urn:microsoft.com/office/officeart/2008/layout/VerticalCurvedList"/>
    <dgm:cxn modelId="{F0D5C522-DF45-5F43-A5E7-5F6F6157654D}" srcId="{2FF9C8C7-F07E-C744-8C6F-9B7194EF2F98}" destId="{C17B1F6D-2C90-9640-9E16-C124D861E78D}" srcOrd="1" destOrd="0" parTransId="{E7D27060-2D77-8F49-B1FA-F6802ABD93A8}" sibTransId="{FEDA59C2-FD88-7F4D-8B26-DAAB11687D7E}"/>
    <dgm:cxn modelId="{2B0DD233-5BCF-DF4A-A9DB-C605CB02ECAE}" srcId="{2FF9C8C7-F07E-C744-8C6F-9B7194EF2F98}" destId="{2B10B9D8-3CD4-DF4E-92BC-739C09B8FCD2}" srcOrd="3" destOrd="0" parTransId="{D933C8DA-6BB6-5742-BF2E-D0DDC3DE6E42}" sibTransId="{3C067ECB-0C01-9541-960A-41D9644379AD}"/>
    <dgm:cxn modelId="{31706549-42A4-6040-A40B-E043A42926D8}" type="presOf" srcId="{2FF9C8C7-F07E-C744-8C6F-9B7194EF2F98}" destId="{6D7A4155-1E03-174A-BFD6-8CFBC0F6DA41}" srcOrd="0" destOrd="0" presId="urn:microsoft.com/office/officeart/2008/layout/VerticalCurvedList"/>
    <dgm:cxn modelId="{66F30A5A-96AB-0241-A4A5-6AEE6B39AFD7}" type="presOf" srcId="{FDDD6914-1A25-344F-ABD4-2375EA8E478B}" destId="{16FBC536-F710-CB4C-9589-9B3408895722}" srcOrd="0" destOrd="0" presId="urn:microsoft.com/office/officeart/2008/layout/VerticalCurvedList"/>
    <dgm:cxn modelId="{6062988B-6284-6B41-B7A2-C1BA03253C2F}" type="presOf" srcId="{22D27151-A620-6740-9532-EFD9BE942B3B}" destId="{0EDD4FB7-4E29-D343-BEAB-0708B932C111}" srcOrd="0" destOrd="0" presId="urn:microsoft.com/office/officeart/2008/layout/VerticalCurvedList"/>
    <dgm:cxn modelId="{EA2CBD90-54C1-804F-AFF8-12FBBBC58B8B}" srcId="{2FF9C8C7-F07E-C744-8C6F-9B7194EF2F98}" destId="{D20459F7-8EDB-1546-8AD9-1511FA559B18}" srcOrd="0" destOrd="0" parTransId="{6AD4DE15-39B7-694A-9785-3984DED4E9B3}" sibTransId="{22D27151-A620-6740-9532-EFD9BE942B3B}"/>
    <dgm:cxn modelId="{4C02A7A5-8E08-E94D-A0FB-3176BE4EE45D}" srcId="{2FF9C8C7-F07E-C744-8C6F-9B7194EF2F98}" destId="{FDDD6914-1A25-344F-ABD4-2375EA8E478B}" srcOrd="2" destOrd="0" parTransId="{1AA2831D-F70C-0146-ABD7-1BC108215044}" sibTransId="{9A1ACA25-B64B-8B43-833E-B5DAFEF6293B}"/>
    <dgm:cxn modelId="{C8AA20C7-41FD-3242-9965-B2FFB2511547}" type="presOf" srcId="{D20459F7-8EDB-1546-8AD9-1511FA559B18}" destId="{2828C524-579B-4446-8EFB-3EAC54AB018D}" srcOrd="0" destOrd="0" presId="urn:microsoft.com/office/officeart/2008/layout/VerticalCurvedList"/>
    <dgm:cxn modelId="{FE556FD7-C050-0F42-B375-F0C8EC1EE9BC}" type="presOf" srcId="{C17B1F6D-2C90-9640-9E16-C124D861E78D}" destId="{434B212F-2D07-1446-93B5-B136573474F6}" srcOrd="0" destOrd="0" presId="urn:microsoft.com/office/officeart/2008/layout/VerticalCurvedList"/>
    <dgm:cxn modelId="{BAE0DAFF-EE82-DB4B-930B-A3C8D2F44799}" type="presParOf" srcId="{6D7A4155-1E03-174A-BFD6-8CFBC0F6DA41}" destId="{E139D40D-8DA1-E041-8900-3208B94FE078}" srcOrd="0" destOrd="0" presId="urn:microsoft.com/office/officeart/2008/layout/VerticalCurvedList"/>
    <dgm:cxn modelId="{1AF79B4F-9E88-9540-825B-15E4E2C269C3}" type="presParOf" srcId="{E139D40D-8DA1-E041-8900-3208B94FE078}" destId="{95077D82-7CEA-0A4B-BC97-B80103F2B779}" srcOrd="0" destOrd="0" presId="urn:microsoft.com/office/officeart/2008/layout/VerticalCurvedList"/>
    <dgm:cxn modelId="{A157E8DD-731F-7F40-A0BB-2BE6EBE5DA42}" type="presParOf" srcId="{95077D82-7CEA-0A4B-BC97-B80103F2B779}" destId="{71213309-973F-B54E-8D4E-DEC9F1A7E6CA}" srcOrd="0" destOrd="0" presId="urn:microsoft.com/office/officeart/2008/layout/VerticalCurvedList"/>
    <dgm:cxn modelId="{80336EBA-8D0C-AC46-911F-1EF1DFC61989}" type="presParOf" srcId="{95077D82-7CEA-0A4B-BC97-B80103F2B779}" destId="{0EDD4FB7-4E29-D343-BEAB-0708B932C111}" srcOrd="1" destOrd="0" presId="urn:microsoft.com/office/officeart/2008/layout/VerticalCurvedList"/>
    <dgm:cxn modelId="{B527E33E-0AE8-F643-98E1-AB66DBD194D1}" type="presParOf" srcId="{95077D82-7CEA-0A4B-BC97-B80103F2B779}" destId="{A0BB414E-75D0-504D-8852-0AD47326FA05}" srcOrd="2" destOrd="0" presId="urn:microsoft.com/office/officeart/2008/layout/VerticalCurvedList"/>
    <dgm:cxn modelId="{82140820-53BA-304C-8C07-FB43725EA927}" type="presParOf" srcId="{95077D82-7CEA-0A4B-BC97-B80103F2B779}" destId="{606F4420-4EFC-4C49-AC46-5DAE3000550E}" srcOrd="3" destOrd="0" presId="urn:microsoft.com/office/officeart/2008/layout/VerticalCurvedList"/>
    <dgm:cxn modelId="{80CE4AE2-9224-C840-8E44-7CD3814DC08A}" type="presParOf" srcId="{E139D40D-8DA1-E041-8900-3208B94FE078}" destId="{2828C524-579B-4446-8EFB-3EAC54AB018D}" srcOrd="1" destOrd="0" presId="urn:microsoft.com/office/officeart/2008/layout/VerticalCurvedList"/>
    <dgm:cxn modelId="{E87FE0C4-9C08-594E-A2CB-579A42586DCC}" type="presParOf" srcId="{E139D40D-8DA1-E041-8900-3208B94FE078}" destId="{3446FC35-B238-1749-B8D1-084A7DCC0492}" srcOrd="2" destOrd="0" presId="urn:microsoft.com/office/officeart/2008/layout/VerticalCurvedList"/>
    <dgm:cxn modelId="{186F1741-1F5D-7945-957C-7FCC1EA97578}" type="presParOf" srcId="{3446FC35-B238-1749-B8D1-084A7DCC0492}" destId="{0DC60721-3F12-A642-80A9-2F994F023232}" srcOrd="0" destOrd="0" presId="urn:microsoft.com/office/officeart/2008/layout/VerticalCurvedList"/>
    <dgm:cxn modelId="{849217ED-F9D4-F24B-800E-4E81FD039B3B}" type="presParOf" srcId="{E139D40D-8DA1-E041-8900-3208B94FE078}" destId="{434B212F-2D07-1446-93B5-B136573474F6}" srcOrd="3" destOrd="0" presId="urn:microsoft.com/office/officeart/2008/layout/VerticalCurvedList"/>
    <dgm:cxn modelId="{A212EE39-F352-E94F-B840-0706EDE09C18}" type="presParOf" srcId="{E139D40D-8DA1-E041-8900-3208B94FE078}" destId="{2D2DC425-6B87-9A4E-894F-24D31223A870}" srcOrd="4" destOrd="0" presId="urn:microsoft.com/office/officeart/2008/layout/VerticalCurvedList"/>
    <dgm:cxn modelId="{8BB3DD6D-E28D-3E41-B20C-140BAE58A8B9}" type="presParOf" srcId="{2D2DC425-6B87-9A4E-894F-24D31223A870}" destId="{4158D907-41A1-0E40-BB77-3146176A25DA}" srcOrd="0" destOrd="0" presId="urn:microsoft.com/office/officeart/2008/layout/VerticalCurvedList"/>
    <dgm:cxn modelId="{C9F494FA-E283-F841-A8DC-4C4B829CA4E6}" type="presParOf" srcId="{E139D40D-8DA1-E041-8900-3208B94FE078}" destId="{16FBC536-F710-CB4C-9589-9B3408895722}" srcOrd="5" destOrd="0" presId="urn:microsoft.com/office/officeart/2008/layout/VerticalCurvedList"/>
    <dgm:cxn modelId="{C74C2FDE-A305-BE49-981D-C575FBFEC599}" type="presParOf" srcId="{E139D40D-8DA1-E041-8900-3208B94FE078}" destId="{DABC475D-1F78-3F42-9D89-D77878E4ACE9}" srcOrd="6" destOrd="0" presId="urn:microsoft.com/office/officeart/2008/layout/VerticalCurvedList"/>
    <dgm:cxn modelId="{E7DB4C95-E697-0B47-B202-3551EC3B859A}" type="presParOf" srcId="{DABC475D-1F78-3F42-9D89-D77878E4ACE9}" destId="{758349A3-BCA3-6748-B3FC-75A9A805E797}" srcOrd="0" destOrd="0" presId="urn:microsoft.com/office/officeart/2008/layout/VerticalCurvedList"/>
    <dgm:cxn modelId="{10450E59-F893-E043-B3BC-6C96586BAAF9}" type="presParOf" srcId="{E139D40D-8DA1-E041-8900-3208B94FE078}" destId="{88519641-7E92-D646-9DB6-1EA574EDB9ED}" srcOrd="7" destOrd="0" presId="urn:microsoft.com/office/officeart/2008/layout/VerticalCurvedList"/>
    <dgm:cxn modelId="{E49ADC9A-D0EF-6447-82F8-ABF424C9C47B}" type="presParOf" srcId="{E139D40D-8DA1-E041-8900-3208B94FE078}" destId="{5EDF6ABC-31E4-E34D-B5A1-195A9656E610}" srcOrd="8" destOrd="0" presId="urn:microsoft.com/office/officeart/2008/layout/VerticalCurvedList"/>
    <dgm:cxn modelId="{9B71E8BE-D445-2943-818D-8E80302D0620}" type="presParOf" srcId="{5EDF6ABC-31E4-E34D-B5A1-195A9656E610}" destId="{63DA9246-F746-2441-9298-2B85141C11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53A678-34E4-408A-9469-2E96CAED5168}" type="doc">
      <dgm:prSet loTypeId="urn:microsoft.com/office/officeart/2016/7/layout/RepeatingBendingProcessNew" loCatId="process" qsTypeId="urn:microsoft.com/office/officeart/2005/8/quickstyle/simple2" qsCatId="simple" csTypeId="urn:microsoft.com/office/officeart/2005/8/colors/colorful2" csCatId="colorful" phldr="1"/>
      <dgm:spPr/>
      <dgm:t>
        <a:bodyPr/>
        <a:lstStyle/>
        <a:p>
          <a:endParaRPr lang="en-GB"/>
        </a:p>
      </dgm:t>
    </dgm:pt>
    <dgm:pt modelId="{ACA5F8D3-EFD8-445D-92D8-DBC619F3D9EA}">
      <dgm:prSet phldrT="[Text]"/>
      <dgm:spPr/>
      <dgm:t>
        <a:bodyPr/>
        <a:lstStyle/>
        <a:p>
          <a:r>
            <a:rPr lang="en-GB"/>
            <a:t>Themes for the year</a:t>
          </a:r>
        </a:p>
      </dgm:t>
    </dgm:pt>
    <dgm:pt modelId="{A70B821E-BF72-4FD6-97F4-C72034092C13}" type="parTrans" cxnId="{2269E5AF-1D12-401F-BAC1-A261A7B2E8AF}">
      <dgm:prSet/>
      <dgm:spPr/>
      <dgm:t>
        <a:bodyPr/>
        <a:lstStyle/>
        <a:p>
          <a:endParaRPr lang="en-GB" sz="2000"/>
        </a:p>
      </dgm:t>
    </dgm:pt>
    <dgm:pt modelId="{35DE02CC-37D2-4795-BBD5-12B4C3B1F5B8}" type="sibTrans" cxnId="{2269E5AF-1D12-401F-BAC1-A261A7B2E8AF}">
      <dgm:prSet/>
      <dgm:spPr/>
      <dgm:t>
        <a:bodyPr/>
        <a:lstStyle/>
        <a:p>
          <a:endParaRPr lang="en-GB"/>
        </a:p>
      </dgm:t>
    </dgm:pt>
    <dgm:pt modelId="{48937392-1C34-4672-84DA-4C64B445D5CB}">
      <dgm:prSet/>
      <dgm:spPr/>
      <dgm:t>
        <a:bodyPr/>
        <a:lstStyle/>
        <a:p>
          <a:r>
            <a:rPr lang="en-GB"/>
            <a:t>Content calendar</a:t>
          </a:r>
        </a:p>
      </dgm:t>
    </dgm:pt>
    <dgm:pt modelId="{0970A581-A7FF-4D80-A660-71B2476C6B3B}" type="parTrans" cxnId="{A5359E45-A424-4141-BF86-A7FE41B45C83}">
      <dgm:prSet/>
      <dgm:spPr/>
      <dgm:t>
        <a:bodyPr/>
        <a:lstStyle/>
        <a:p>
          <a:endParaRPr lang="en-GB" sz="2000"/>
        </a:p>
      </dgm:t>
    </dgm:pt>
    <dgm:pt modelId="{F6278C72-9470-4A0D-8B3F-C294BC14BEB3}" type="sibTrans" cxnId="{A5359E45-A424-4141-BF86-A7FE41B45C83}">
      <dgm:prSet/>
      <dgm:spPr/>
      <dgm:t>
        <a:bodyPr/>
        <a:lstStyle/>
        <a:p>
          <a:endParaRPr lang="en-GB"/>
        </a:p>
      </dgm:t>
    </dgm:pt>
    <dgm:pt modelId="{46D65A7E-FD21-4D30-91F3-3926D9885A74}">
      <dgm:prSet/>
      <dgm:spPr/>
      <dgm:t>
        <a:bodyPr/>
        <a:lstStyle/>
        <a:p>
          <a:r>
            <a:rPr lang="en-GB"/>
            <a:t>Content guidelines</a:t>
          </a:r>
        </a:p>
      </dgm:t>
    </dgm:pt>
    <dgm:pt modelId="{38C34F78-56C7-49C5-9A30-A21013F0C342}" type="parTrans" cxnId="{F27FD94D-1FFC-4443-8CCA-F08CC0FA6C8F}">
      <dgm:prSet/>
      <dgm:spPr/>
      <dgm:t>
        <a:bodyPr/>
        <a:lstStyle/>
        <a:p>
          <a:endParaRPr lang="en-GB" sz="2000"/>
        </a:p>
      </dgm:t>
    </dgm:pt>
    <dgm:pt modelId="{B0CC44E2-D8F5-4C05-A456-6DC15239F3A3}" type="sibTrans" cxnId="{F27FD94D-1FFC-4443-8CCA-F08CC0FA6C8F}">
      <dgm:prSet/>
      <dgm:spPr/>
      <dgm:t>
        <a:bodyPr/>
        <a:lstStyle/>
        <a:p>
          <a:endParaRPr lang="en-GB"/>
        </a:p>
      </dgm:t>
    </dgm:pt>
    <dgm:pt modelId="{4AE468DB-71A8-4DFC-8808-E8DECA57E609}">
      <dgm:prSet/>
      <dgm:spPr/>
      <dgm:t>
        <a:bodyPr/>
        <a:lstStyle/>
        <a:p>
          <a:r>
            <a:rPr lang="en-GB"/>
            <a:t>Content creation and editing</a:t>
          </a:r>
        </a:p>
      </dgm:t>
    </dgm:pt>
    <dgm:pt modelId="{2EAFD3BF-12D1-45B3-A30E-E0E06A65268D}" type="parTrans" cxnId="{D8B1FF94-6FF3-4D1E-9F8C-875E31A55A7E}">
      <dgm:prSet/>
      <dgm:spPr/>
      <dgm:t>
        <a:bodyPr/>
        <a:lstStyle/>
        <a:p>
          <a:endParaRPr lang="en-GB" sz="2000"/>
        </a:p>
      </dgm:t>
    </dgm:pt>
    <dgm:pt modelId="{CE0DFF25-0270-4E5F-AE0B-B9977E6E49FF}" type="sibTrans" cxnId="{D8B1FF94-6FF3-4D1E-9F8C-875E31A55A7E}">
      <dgm:prSet/>
      <dgm:spPr/>
      <dgm:t>
        <a:bodyPr/>
        <a:lstStyle/>
        <a:p>
          <a:endParaRPr lang="en-GB"/>
        </a:p>
      </dgm:t>
    </dgm:pt>
    <dgm:pt modelId="{ED3EAD6D-D2B7-4426-82F6-DE68CE4F5C5B}">
      <dgm:prSet/>
      <dgm:spPr/>
      <dgm:t>
        <a:bodyPr/>
        <a:lstStyle/>
        <a:p>
          <a:r>
            <a:rPr lang="en-GB"/>
            <a:t>Publish or schedule</a:t>
          </a:r>
        </a:p>
      </dgm:t>
    </dgm:pt>
    <dgm:pt modelId="{F18C3F7C-397D-4814-A3A3-036AE7A5BBC4}" type="parTrans" cxnId="{D6988C54-8D59-4268-9575-6555E44F903F}">
      <dgm:prSet/>
      <dgm:spPr/>
      <dgm:t>
        <a:bodyPr/>
        <a:lstStyle/>
        <a:p>
          <a:endParaRPr lang="en-GB" sz="2000"/>
        </a:p>
      </dgm:t>
    </dgm:pt>
    <dgm:pt modelId="{47C7DFB7-71B2-49E5-833B-FE956AF69A1B}" type="sibTrans" cxnId="{D6988C54-8D59-4268-9575-6555E44F903F}">
      <dgm:prSet/>
      <dgm:spPr/>
      <dgm:t>
        <a:bodyPr/>
        <a:lstStyle/>
        <a:p>
          <a:endParaRPr lang="en-GB"/>
        </a:p>
      </dgm:t>
    </dgm:pt>
    <dgm:pt modelId="{D590B133-492B-4CA8-974B-FAE554048E04}">
      <dgm:prSet/>
      <dgm:spPr/>
      <dgm:t>
        <a:bodyPr/>
        <a:lstStyle/>
        <a:p>
          <a:r>
            <a:rPr lang="en-GB"/>
            <a:t>Distribute and promote</a:t>
          </a:r>
        </a:p>
      </dgm:t>
    </dgm:pt>
    <dgm:pt modelId="{7734C4A4-7FE5-410C-A7BC-857F80ECA93C}" type="parTrans" cxnId="{5223AFDD-B940-46B3-A55E-D98F27A8C0AD}">
      <dgm:prSet/>
      <dgm:spPr/>
      <dgm:t>
        <a:bodyPr/>
        <a:lstStyle/>
        <a:p>
          <a:endParaRPr lang="en-GB" sz="2000"/>
        </a:p>
      </dgm:t>
    </dgm:pt>
    <dgm:pt modelId="{33705A70-5083-48A1-90CF-76C787D031DF}" type="sibTrans" cxnId="{5223AFDD-B940-46B3-A55E-D98F27A8C0AD}">
      <dgm:prSet/>
      <dgm:spPr/>
      <dgm:t>
        <a:bodyPr/>
        <a:lstStyle/>
        <a:p>
          <a:endParaRPr lang="en-GB"/>
        </a:p>
      </dgm:t>
    </dgm:pt>
    <dgm:pt modelId="{D8404D9F-98C6-40F5-AC5C-4BF30D99550C}">
      <dgm:prSet/>
      <dgm:spPr/>
      <dgm:t>
        <a:bodyPr/>
        <a:lstStyle/>
        <a:p>
          <a:r>
            <a:rPr lang="en-GB"/>
            <a:t>Review</a:t>
          </a:r>
        </a:p>
      </dgm:t>
    </dgm:pt>
    <dgm:pt modelId="{47ECDE3E-914E-423C-B90D-936A83C7E169}" type="parTrans" cxnId="{FBE59752-F5E8-468F-9F1F-EA1E8679945A}">
      <dgm:prSet/>
      <dgm:spPr/>
      <dgm:t>
        <a:bodyPr/>
        <a:lstStyle/>
        <a:p>
          <a:endParaRPr lang="en-GB" sz="2000"/>
        </a:p>
      </dgm:t>
    </dgm:pt>
    <dgm:pt modelId="{E9D283D7-48F0-4DF5-9A9F-532F1DD8F23F}" type="sibTrans" cxnId="{FBE59752-F5E8-468F-9F1F-EA1E8679945A}">
      <dgm:prSet/>
      <dgm:spPr/>
      <dgm:t>
        <a:bodyPr/>
        <a:lstStyle/>
        <a:p>
          <a:endParaRPr lang="en-GB"/>
        </a:p>
      </dgm:t>
    </dgm:pt>
    <dgm:pt modelId="{2C977C0B-DB6F-C245-9719-0A636DB3C632}" type="pres">
      <dgm:prSet presAssocID="{8E53A678-34E4-408A-9469-2E96CAED5168}" presName="Name0" presStyleCnt="0">
        <dgm:presLayoutVars>
          <dgm:dir/>
          <dgm:resizeHandles val="exact"/>
        </dgm:presLayoutVars>
      </dgm:prSet>
      <dgm:spPr/>
    </dgm:pt>
    <dgm:pt modelId="{AF7B26E2-EADA-864B-8CE9-A1CB17A05042}" type="pres">
      <dgm:prSet presAssocID="{ACA5F8D3-EFD8-445D-92D8-DBC619F3D9EA}" presName="node" presStyleLbl="node1" presStyleIdx="0" presStyleCnt="7">
        <dgm:presLayoutVars>
          <dgm:bulletEnabled val="1"/>
        </dgm:presLayoutVars>
      </dgm:prSet>
      <dgm:spPr/>
    </dgm:pt>
    <dgm:pt modelId="{EB83673A-2014-0547-8163-2E1B69DA5EC1}" type="pres">
      <dgm:prSet presAssocID="{35DE02CC-37D2-4795-BBD5-12B4C3B1F5B8}" presName="sibTrans" presStyleLbl="sibTrans1D1" presStyleIdx="0" presStyleCnt="6"/>
      <dgm:spPr/>
    </dgm:pt>
    <dgm:pt modelId="{3C4F172B-9325-C74F-B8CF-4179D3E66D12}" type="pres">
      <dgm:prSet presAssocID="{35DE02CC-37D2-4795-BBD5-12B4C3B1F5B8}" presName="connectorText" presStyleLbl="sibTrans1D1" presStyleIdx="0" presStyleCnt="6"/>
      <dgm:spPr/>
    </dgm:pt>
    <dgm:pt modelId="{50575033-713D-274C-9035-C2FD45EB1394}" type="pres">
      <dgm:prSet presAssocID="{48937392-1C34-4672-84DA-4C64B445D5CB}" presName="node" presStyleLbl="node1" presStyleIdx="1" presStyleCnt="7">
        <dgm:presLayoutVars>
          <dgm:bulletEnabled val="1"/>
        </dgm:presLayoutVars>
      </dgm:prSet>
      <dgm:spPr/>
    </dgm:pt>
    <dgm:pt modelId="{C7A01794-B9A5-E24A-9CD3-973AA5718970}" type="pres">
      <dgm:prSet presAssocID="{F6278C72-9470-4A0D-8B3F-C294BC14BEB3}" presName="sibTrans" presStyleLbl="sibTrans1D1" presStyleIdx="1" presStyleCnt="6"/>
      <dgm:spPr/>
    </dgm:pt>
    <dgm:pt modelId="{1DF31B4D-914F-3248-95A2-24E4EEAA0F23}" type="pres">
      <dgm:prSet presAssocID="{F6278C72-9470-4A0D-8B3F-C294BC14BEB3}" presName="connectorText" presStyleLbl="sibTrans1D1" presStyleIdx="1" presStyleCnt="6"/>
      <dgm:spPr/>
    </dgm:pt>
    <dgm:pt modelId="{741F1593-FA37-7441-945C-77CBA0E461A7}" type="pres">
      <dgm:prSet presAssocID="{46D65A7E-FD21-4D30-91F3-3926D9885A74}" presName="node" presStyleLbl="node1" presStyleIdx="2" presStyleCnt="7">
        <dgm:presLayoutVars>
          <dgm:bulletEnabled val="1"/>
        </dgm:presLayoutVars>
      </dgm:prSet>
      <dgm:spPr/>
    </dgm:pt>
    <dgm:pt modelId="{01257CC5-BC6C-634F-A686-CD759B490B90}" type="pres">
      <dgm:prSet presAssocID="{B0CC44E2-D8F5-4C05-A456-6DC15239F3A3}" presName="sibTrans" presStyleLbl="sibTrans1D1" presStyleIdx="2" presStyleCnt="6"/>
      <dgm:spPr/>
    </dgm:pt>
    <dgm:pt modelId="{84FDE947-64B1-7843-910D-DD8B2422126A}" type="pres">
      <dgm:prSet presAssocID="{B0CC44E2-D8F5-4C05-A456-6DC15239F3A3}" presName="connectorText" presStyleLbl="sibTrans1D1" presStyleIdx="2" presStyleCnt="6"/>
      <dgm:spPr/>
    </dgm:pt>
    <dgm:pt modelId="{69232E0E-ED5C-CB41-92E8-7FD037CAC03E}" type="pres">
      <dgm:prSet presAssocID="{4AE468DB-71A8-4DFC-8808-E8DECA57E609}" presName="node" presStyleLbl="node1" presStyleIdx="3" presStyleCnt="7">
        <dgm:presLayoutVars>
          <dgm:bulletEnabled val="1"/>
        </dgm:presLayoutVars>
      </dgm:prSet>
      <dgm:spPr/>
    </dgm:pt>
    <dgm:pt modelId="{C3C26622-0161-694F-A536-62B9EE520FAA}" type="pres">
      <dgm:prSet presAssocID="{CE0DFF25-0270-4E5F-AE0B-B9977E6E49FF}" presName="sibTrans" presStyleLbl="sibTrans1D1" presStyleIdx="3" presStyleCnt="6"/>
      <dgm:spPr/>
    </dgm:pt>
    <dgm:pt modelId="{BDDCE3B3-BE2F-0940-A988-079AB6E9552A}" type="pres">
      <dgm:prSet presAssocID="{CE0DFF25-0270-4E5F-AE0B-B9977E6E49FF}" presName="connectorText" presStyleLbl="sibTrans1D1" presStyleIdx="3" presStyleCnt="6"/>
      <dgm:spPr/>
    </dgm:pt>
    <dgm:pt modelId="{4F6DCD69-A2C6-3B46-B70C-A005BF1451A2}" type="pres">
      <dgm:prSet presAssocID="{ED3EAD6D-D2B7-4426-82F6-DE68CE4F5C5B}" presName="node" presStyleLbl="node1" presStyleIdx="4" presStyleCnt="7">
        <dgm:presLayoutVars>
          <dgm:bulletEnabled val="1"/>
        </dgm:presLayoutVars>
      </dgm:prSet>
      <dgm:spPr/>
    </dgm:pt>
    <dgm:pt modelId="{F2AFBBC5-4407-EE4C-9A3B-D83BEB668688}" type="pres">
      <dgm:prSet presAssocID="{47C7DFB7-71B2-49E5-833B-FE956AF69A1B}" presName="sibTrans" presStyleLbl="sibTrans1D1" presStyleIdx="4" presStyleCnt="6"/>
      <dgm:spPr/>
    </dgm:pt>
    <dgm:pt modelId="{0F785A77-515A-9042-BBE3-F34A0A1407BE}" type="pres">
      <dgm:prSet presAssocID="{47C7DFB7-71B2-49E5-833B-FE956AF69A1B}" presName="connectorText" presStyleLbl="sibTrans1D1" presStyleIdx="4" presStyleCnt="6"/>
      <dgm:spPr/>
    </dgm:pt>
    <dgm:pt modelId="{C59D82E7-212D-0948-B64A-9F7115247E19}" type="pres">
      <dgm:prSet presAssocID="{D590B133-492B-4CA8-974B-FAE554048E04}" presName="node" presStyleLbl="node1" presStyleIdx="5" presStyleCnt="7">
        <dgm:presLayoutVars>
          <dgm:bulletEnabled val="1"/>
        </dgm:presLayoutVars>
      </dgm:prSet>
      <dgm:spPr/>
    </dgm:pt>
    <dgm:pt modelId="{D518A3BE-F50D-D54B-9FBD-21B2828CE82D}" type="pres">
      <dgm:prSet presAssocID="{33705A70-5083-48A1-90CF-76C787D031DF}" presName="sibTrans" presStyleLbl="sibTrans1D1" presStyleIdx="5" presStyleCnt="6"/>
      <dgm:spPr/>
    </dgm:pt>
    <dgm:pt modelId="{3FB2F26B-8534-824D-9709-D95D0C2E35B9}" type="pres">
      <dgm:prSet presAssocID="{33705A70-5083-48A1-90CF-76C787D031DF}" presName="connectorText" presStyleLbl="sibTrans1D1" presStyleIdx="5" presStyleCnt="6"/>
      <dgm:spPr/>
    </dgm:pt>
    <dgm:pt modelId="{345A38D6-DA8C-554B-A6A4-1626501B34A7}" type="pres">
      <dgm:prSet presAssocID="{D8404D9F-98C6-40F5-AC5C-4BF30D99550C}" presName="node" presStyleLbl="node1" presStyleIdx="6" presStyleCnt="7">
        <dgm:presLayoutVars>
          <dgm:bulletEnabled val="1"/>
        </dgm:presLayoutVars>
      </dgm:prSet>
      <dgm:spPr/>
    </dgm:pt>
  </dgm:ptLst>
  <dgm:cxnLst>
    <dgm:cxn modelId="{0E21D51A-E417-C642-B958-3991BEB4CC4F}" type="presOf" srcId="{CE0DFF25-0270-4E5F-AE0B-B9977E6E49FF}" destId="{C3C26622-0161-694F-A536-62B9EE520FAA}" srcOrd="0" destOrd="0" presId="urn:microsoft.com/office/officeart/2016/7/layout/RepeatingBendingProcessNew"/>
    <dgm:cxn modelId="{C4B0B729-6643-2A4D-AD70-427FDBD960D3}" type="presOf" srcId="{B0CC44E2-D8F5-4C05-A456-6DC15239F3A3}" destId="{01257CC5-BC6C-634F-A686-CD759B490B90}" srcOrd="0" destOrd="0" presId="urn:microsoft.com/office/officeart/2016/7/layout/RepeatingBendingProcessNew"/>
    <dgm:cxn modelId="{64D7D433-7A9A-C740-92E0-0F8B575549DB}" type="presOf" srcId="{35DE02CC-37D2-4795-BBD5-12B4C3B1F5B8}" destId="{EB83673A-2014-0547-8163-2E1B69DA5EC1}" srcOrd="0" destOrd="0" presId="urn:microsoft.com/office/officeart/2016/7/layout/RepeatingBendingProcessNew"/>
    <dgm:cxn modelId="{82A11136-AF13-2C40-A719-1C1A93DB4613}" type="presOf" srcId="{ED3EAD6D-D2B7-4426-82F6-DE68CE4F5C5B}" destId="{4F6DCD69-A2C6-3B46-B70C-A005BF1451A2}" srcOrd="0" destOrd="0" presId="urn:microsoft.com/office/officeart/2016/7/layout/RepeatingBendingProcessNew"/>
    <dgm:cxn modelId="{65BFAE39-A8AC-A048-8EEF-F97BABE881FF}" type="presOf" srcId="{33705A70-5083-48A1-90CF-76C787D031DF}" destId="{3FB2F26B-8534-824D-9709-D95D0C2E35B9}" srcOrd="1" destOrd="0" presId="urn:microsoft.com/office/officeart/2016/7/layout/RepeatingBendingProcessNew"/>
    <dgm:cxn modelId="{76159E3E-73BD-9C48-940A-F9045CD2739C}" type="presOf" srcId="{47C7DFB7-71B2-49E5-833B-FE956AF69A1B}" destId="{0F785A77-515A-9042-BBE3-F34A0A1407BE}" srcOrd="1" destOrd="0" presId="urn:microsoft.com/office/officeart/2016/7/layout/RepeatingBendingProcessNew"/>
    <dgm:cxn modelId="{66773B5F-8D2E-044A-A647-FC3BBDB4928D}" type="presOf" srcId="{D8404D9F-98C6-40F5-AC5C-4BF30D99550C}" destId="{345A38D6-DA8C-554B-A6A4-1626501B34A7}" srcOrd="0" destOrd="0" presId="urn:microsoft.com/office/officeart/2016/7/layout/RepeatingBendingProcessNew"/>
    <dgm:cxn modelId="{A5359E45-A424-4141-BF86-A7FE41B45C83}" srcId="{8E53A678-34E4-408A-9469-2E96CAED5168}" destId="{48937392-1C34-4672-84DA-4C64B445D5CB}" srcOrd="1" destOrd="0" parTransId="{0970A581-A7FF-4D80-A660-71B2476C6B3B}" sibTransId="{F6278C72-9470-4A0D-8B3F-C294BC14BEB3}"/>
    <dgm:cxn modelId="{C274E166-07F1-9443-B6AD-6546898E8211}" type="presOf" srcId="{B0CC44E2-D8F5-4C05-A456-6DC15239F3A3}" destId="{84FDE947-64B1-7843-910D-DD8B2422126A}" srcOrd="1" destOrd="0" presId="urn:microsoft.com/office/officeart/2016/7/layout/RepeatingBendingProcessNew"/>
    <dgm:cxn modelId="{B6AEA04C-4BC1-8142-AA30-CF1487061F3B}" type="presOf" srcId="{46D65A7E-FD21-4D30-91F3-3926D9885A74}" destId="{741F1593-FA37-7441-945C-77CBA0E461A7}" srcOrd="0" destOrd="0" presId="urn:microsoft.com/office/officeart/2016/7/layout/RepeatingBendingProcessNew"/>
    <dgm:cxn modelId="{F27FD94D-1FFC-4443-8CCA-F08CC0FA6C8F}" srcId="{8E53A678-34E4-408A-9469-2E96CAED5168}" destId="{46D65A7E-FD21-4D30-91F3-3926D9885A74}" srcOrd="2" destOrd="0" parTransId="{38C34F78-56C7-49C5-9A30-A21013F0C342}" sibTransId="{B0CC44E2-D8F5-4C05-A456-6DC15239F3A3}"/>
    <dgm:cxn modelId="{FBE59752-F5E8-468F-9F1F-EA1E8679945A}" srcId="{8E53A678-34E4-408A-9469-2E96CAED5168}" destId="{D8404D9F-98C6-40F5-AC5C-4BF30D99550C}" srcOrd="6" destOrd="0" parTransId="{47ECDE3E-914E-423C-B90D-936A83C7E169}" sibTransId="{E9D283D7-48F0-4DF5-9A9F-532F1DD8F23F}"/>
    <dgm:cxn modelId="{FD5E3354-18E0-B148-B535-860C4E9B7511}" type="presOf" srcId="{4AE468DB-71A8-4DFC-8808-E8DECA57E609}" destId="{69232E0E-ED5C-CB41-92E8-7FD037CAC03E}" srcOrd="0" destOrd="0" presId="urn:microsoft.com/office/officeart/2016/7/layout/RepeatingBendingProcessNew"/>
    <dgm:cxn modelId="{D6988C54-8D59-4268-9575-6555E44F903F}" srcId="{8E53A678-34E4-408A-9469-2E96CAED5168}" destId="{ED3EAD6D-D2B7-4426-82F6-DE68CE4F5C5B}" srcOrd="4" destOrd="0" parTransId="{F18C3F7C-397D-4814-A3A3-036AE7A5BBC4}" sibTransId="{47C7DFB7-71B2-49E5-833B-FE956AF69A1B}"/>
    <dgm:cxn modelId="{5E9BE277-7CC3-174B-9165-796D4F93DDDF}" type="presOf" srcId="{F6278C72-9470-4A0D-8B3F-C294BC14BEB3}" destId="{1DF31B4D-914F-3248-95A2-24E4EEAA0F23}" srcOrd="1" destOrd="0" presId="urn:microsoft.com/office/officeart/2016/7/layout/RepeatingBendingProcessNew"/>
    <dgm:cxn modelId="{C8ED147F-E66B-AB48-9DA9-6BDC2C4E5778}" type="presOf" srcId="{D590B133-492B-4CA8-974B-FAE554048E04}" destId="{C59D82E7-212D-0948-B64A-9F7115247E19}" srcOrd="0" destOrd="0" presId="urn:microsoft.com/office/officeart/2016/7/layout/RepeatingBendingProcessNew"/>
    <dgm:cxn modelId="{5E5C747F-0872-5F42-87E9-8CB802383A6E}" type="presOf" srcId="{47C7DFB7-71B2-49E5-833B-FE956AF69A1B}" destId="{F2AFBBC5-4407-EE4C-9A3B-D83BEB668688}" srcOrd="0" destOrd="0" presId="urn:microsoft.com/office/officeart/2016/7/layout/RepeatingBendingProcessNew"/>
    <dgm:cxn modelId="{5B7FC28E-0CFD-7045-A1C4-4206FDE0B972}" type="presOf" srcId="{8E53A678-34E4-408A-9469-2E96CAED5168}" destId="{2C977C0B-DB6F-C245-9719-0A636DB3C632}" srcOrd="0" destOrd="0" presId="urn:microsoft.com/office/officeart/2016/7/layout/RepeatingBendingProcessNew"/>
    <dgm:cxn modelId="{400A1094-E907-9B49-B3B9-95D56667743F}" type="presOf" srcId="{CE0DFF25-0270-4E5F-AE0B-B9977E6E49FF}" destId="{BDDCE3B3-BE2F-0940-A988-079AB6E9552A}" srcOrd="1" destOrd="0" presId="urn:microsoft.com/office/officeart/2016/7/layout/RepeatingBendingProcessNew"/>
    <dgm:cxn modelId="{D8B1FF94-6FF3-4D1E-9F8C-875E31A55A7E}" srcId="{8E53A678-34E4-408A-9469-2E96CAED5168}" destId="{4AE468DB-71A8-4DFC-8808-E8DECA57E609}" srcOrd="3" destOrd="0" parTransId="{2EAFD3BF-12D1-45B3-A30E-E0E06A65268D}" sibTransId="{CE0DFF25-0270-4E5F-AE0B-B9977E6E49FF}"/>
    <dgm:cxn modelId="{2269E5AF-1D12-401F-BAC1-A261A7B2E8AF}" srcId="{8E53A678-34E4-408A-9469-2E96CAED5168}" destId="{ACA5F8D3-EFD8-445D-92D8-DBC619F3D9EA}" srcOrd="0" destOrd="0" parTransId="{A70B821E-BF72-4FD6-97F4-C72034092C13}" sibTransId="{35DE02CC-37D2-4795-BBD5-12B4C3B1F5B8}"/>
    <dgm:cxn modelId="{02B731B8-B1CA-314C-946B-E711F25D2052}" type="presOf" srcId="{48937392-1C34-4672-84DA-4C64B445D5CB}" destId="{50575033-713D-274C-9035-C2FD45EB1394}" srcOrd="0" destOrd="0" presId="urn:microsoft.com/office/officeart/2016/7/layout/RepeatingBendingProcessNew"/>
    <dgm:cxn modelId="{B511D0B8-9AC8-8D48-AE73-D51A0AEAB72F}" type="presOf" srcId="{35DE02CC-37D2-4795-BBD5-12B4C3B1F5B8}" destId="{3C4F172B-9325-C74F-B8CF-4179D3E66D12}" srcOrd="1" destOrd="0" presId="urn:microsoft.com/office/officeart/2016/7/layout/RepeatingBendingProcessNew"/>
    <dgm:cxn modelId="{ECCF3DC3-DA0C-F348-B810-9DF5DCB97EC6}" type="presOf" srcId="{ACA5F8D3-EFD8-445D-92D8-DBC619F3D9EA}" destId="{AF7B26E2-EADA-864B-8CE9-A1CB17A05042}" srcOrd="0" destOrd="0" presId="urn:microsoft.com/office/officeart/2016/7/layout/RepeatingBendingProcessNew"/>
    <dgm:cxn modelId="{4AD136CC-B0F3-8A4E-AE85-AB1927E9A4E3}" type="presOf" srcId="{F6278C72-9470-4A0D-8B3F-C294BC14BEB3}" destId="{C7A01794-B9A5-E24A-9CD3-973AA5718970}" srcOrd="0" destOrd="0" presId="urn:microsoft.com/office/officeart/2016/7/layout/RepeatingBendingProcessNew"/>
    <dgm:cxn modelId="{5223AFDD-B940-46B3-A55E-D98F27A8C0AD}" srcId="{8E53A678-34E4-408A-9469-2E96CAED5168}" destId="{D590B133-492B-4CA8-974B-FAE554048E04}" srcOrd="5" destOrd="0" parTransId="{7734C4A4-7FE5-410C-A7BC-857F80ECA93C}" sibTransId="{33705A70-5083-48A1-90CF-76C787D031DF}"/>
    <dgm:cxn modelId="{260B0AF4-E86A-8A40-A699-3910C27C4247}" type="presOf" srcId="{33705A70-5083-48A1-90CF-76C787D031DF}" destId="{D518A3BE-F50D-D54B-9FBD-21B2828CE82D}" srcOrd="0" destOrd="0" presId="urn:microsoft.com/office/officeart/2016/7/layout/RepeatingBendingProcessNew"/>
    <dgm:cxn modelId="{60772A38-A08B-3D4F-BF8F-3432B88042F4}" type="presParOf" srcId="{2C977C0B-DB6F-C245-9719-0A636DB3C632}" destId="{AF7B26E2-EADA-864B-8CE9-A1CB17A05042}" srcOrd="0" destOrd="0" presId="urn:microsoft.com/office/officeart/2016/7/layout/RepeatingBendingProcessNew"/>
    <dgm:cxn modelId="{AE647B08-C8B2-DD41-844B-FCE9C0EEF37D}" type="presParOf" srcId="{2C977C0B-DB6F-C245-9719-0A636DB3C632}" destId="{EB83673A-2014-0547-8163-2E1B69DA5EC1}" srcOrd="1" destOrd="0" presId="urn:microsoft.com/office/officeart/2016/7/layout/RepeatingBendingProcessNew"/>
    <dgm:cxn modelId="{B0E4F6E0-3A48-7345-8976-23FEDF620B4D}" type="presParOf" srcId="{EB83673A-2014-0547-8163-2E1B69DA5EC1}" destId="{3C4F172B-9325-C74F-B8CF-4179D3E66D12}" srcOrd="0" destOrd="0" presId="urn:microsoft.com/office/officeart/2016/7/layout/RepeatingBendingProcessNew"/>
    <dgm:cxn modelId="{8CD1A65D-5FBB-D340-8BD6-C7D9E5F3D012}" type="presParOf" srcId="{2C977C0B-DB6F-C245-9719-0A636DB3C632}" destId="{50575033-713D-274C-9035-C2FD45EB1394}" srcOrd="2" destOrd="0" presId="urn:microsoft.com/office/officeart/2016/7/layout/RepeatingBendingProcessNew"/>
    <dgm:cxn modelId="{4A52CD7B-A5F6-6C4D-BFD5-F583BFE5BC86}" type="presParOf" srcId="{2C977C0B-DB6F-C245-9719-0A636DB3C632}" destId="{C7A01794-B9A5-E24A-9CD3-973AA5718970}" srcOrd="3" destOrd="0" presId="urn:microsoft.com/office/officeart/2016/7/layout/RepeatingBendingProcessNew"/>
    <dgm:cxn modelId="{C81C9F36-96F4-5844-87E2-6911BBBE2DD8}" type="presParOf" srcId="{C7A01794-B9A5-E24A-9CD3-973AA5718970}" destId="{1DF31B4D-914F-3248-95A2-24E4EEAA0F23}" srcOrd="0" destOrd="0" presId="urn:microsoft.com/office/officeart/2016/7/layout/RepeatingBendingProcessNew"/>
    <dgm:cxn modelId="{D89CD0A2-38B2-9D4B-945E-C8B7C1F2BCBC}" type="presParOf" srcId="{2C977C0B-DB6F-C245-9719-0A636DB3C632}" destId="{741F1593-FA37-7441-945C-77CBA0E461A7}" srcOrd="4" destOrd="0" presId="urn:microsoft.com/office/officeart/2016/7/layout/RepeatingBendingProcessNew"/>
    <dgm:cxn modelId="{3266377F-626C-9F4C-B03D-38C901B1886F}" type="presParOf" srcId="{2C977C0B-DB6F-C245-9719-0A636DB3C632}" destId="{01257CC5-BC6C-634F-A686-CD759B490B90}" srcOrd="5" destOrd="0" presId="urn:microsoft.com/office/officeart/2016/7/layout/RepeatingBendingProcessNew"/>
    <dgm:cxn modelId="{ED0E49DF-6163-D748-8CCA-C5E0C5945CC6}" type="presParOf" srcId="{01257CC5-BC6C-634F-A686-CD759B490B90}" destId="{84FDE947-64B1-7843-910D-DD8B2422126A}" srcOrd="0" destOrd="0" presId="urn:microsoft.com/office/officeart/2016/7/layout/RepeatingBendingProcessNew"/>
    <dgm:cxn modelId="{C28DCCCE-C906-EC4E-BBA8-2D7500E00347}" type="presParOf" srcId="{2C977C0B-DB6F-C245-9719-0A636DB3C632}" destId="{69232E0E-ED5C-CB41-92E8-7FD037CAC03E}" srcOrd="6" destOrd="0" presId="urn:microsoft.com/office/officeart/2016/7/layout/RepeatingBendingProcessNew"/>
    <dgm:cxn modelId="{AC007929-8024-894F-9CE7-7987B993415F}" type="presParOf" srcId="{2C977C0B-DB6F-C245-9719-0A636DB3C632}" destId="{C3C26622-0161-694F-A536-62B9EE520FAA}" srcOrd="7" destOrd="0" presId="urn:microsoft.com/office/officeart/2016/7/layout/RepeatingBendingProcessNew"/>
    <dgm:cxn modelId="{4B8704DC-39A2-724B-9409-C8A8BDC569B0}" type="presParOf" srcId="{C3C26622-0161-694F-A536-62B9EE520FAA}" destId="{BDDCE3B3-BE2F-0940-A988-079AB6E9552A}" srcOrd="0" destOrd="0" presId="urn:microsoft.com/office/officeart/2016/7/layout/RepeatingBendingProcessNew"/>
    <dgm:cxn modelId="{74215B48-4FF8-1E42-B692-808288F0733B}" type="presParOf" srcId="{2C977C0B-DB6F-C245-9719-0A636DB3C632}" destId="{4F6DCD69-A2C6-3B46-B70C-A005BF1451A2}" srcOrd="8" destOrd="0" presId="urn:microsoft.com/office/officeart/2016/7/layout/RepeatingBendingProcessNew"/>
    <dgm:cxn modelId="{D51D1B1D-B53B-5E4D-8E18-B9F2C58F043D}" type="presParOf" srcId="{2C977C0B-DB6F-C245-9719-0A636DB3C632}" destId="{F2AFBBC5-4407-EE4C-9A3B-D83BEB668688}" srcOrd="9" destOrd="0" presId="urn:microsoft.com/office/officeart/2016/7/layout/RepeatingBendingProcessNew"/>
    <dgm:cxn modelId="{DA9C7421-0933-B141-BC26-9F0EB8AD9E55}" type="presParOf" srcId="{F2AFBBC5-4407-EE4C-9A3B-D83BEB668688}" destId="{0F785A77-515A-9042-BBE3-F34A0A1407BE}" srcOrd="0" destOrd="0" presId="urn:microsoft.com/office/officeart/2016/7/layout/RepeatingBendingProcessNew"/>
    <dgm:cxn modelId="{CB7D3D22-618D-AB41-B68F-C8B5BC4D8F92}" type="presParOf" srcId="{2C977C0B-DB6F-C245-9719-0A636DB3C632}" destId="{C59D82E7-212D-0948-B64A-9F7115247E19}" srcOrd="10" destOrd="0" presId="urn:microsoft.com/office/officeart/2016/7/layout/RepeatingBendingProcessNew"/>
    <dgm:cxn modelId="{6DF34E44-7C1A-9A41-AFAF-5C10AF82F520}" type="presParOf" srcId="{2C977C0B-DB6F-C245-9719-0A636DB3C632}" destId="{D518A3BE-F50D-D54B-9FBD-21B2828CE82D}" srcOrd="11" destOrd="0" presId="urn:microsoft.com/office/officeart/2016/7/layout/RepeatingBendingProcessNew"/>
    <dgm:cxn modelId="{764E4DFE-7AB0-C141-832A-40D2D7FA4486}" type="presParOf" srcId="{D518A3BE-F50D-D54B-9FBD-21B2828CE82D}" destId="{3FB2F26B-8534-824D-9709-D95D0C2E35B9}" srcOrd="0" destOrd="0" presId="urn:microsoft.com/office/officeart/2016/7/layout/RepeatingBendingProcessNew"/>
    <dgm:cxn modelId="{7A1489DF-2C7C-5845-97EF-83B560DEEF43}" type="presParOf" srcId="{2C977C0B-DB6F-C245-9719-0A636DB3C632}" destId="{345A38D6-DA8C-554B-A6A4-1626501B34A7}" srcOrd="1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105E312-3B18-4ECD-AEEF-D252C37F830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9C806E0-9563-B340-BFDB-B4C4B79E8F9C}">
      <dgm:prSet custT="1"/>
      <dgm:spPr/>
      <dgm:t>
        <a:bodyPr/>
        <a:lstStyle/>
        <a:p>
          <a:pPr>
            <a:lnSpc>
              <a:spcPct val="100000"/>
            </a:lnSpc>
          </a:pPr>
          <a:r>
            <a:rPr lang="en-GB" sz="2400"/>
            <a:t>Credible – your audience has to believe the content</a:t>
          </a:r>
          <a:endParaRPr lang="en-US" sz="2400"/>
        </a:p>
      </dgm:t>
    </dgm:pt>
    <dgm:pt modelId="{3B0E368F-428D-8543-B272-07A85C48064D}" type="parTrans" cxnId="{4A2A9382-A0CE-9C4C-ADA8-E64A085821C8}">
      <dgm:prSet/>
      <dgm:spPr/>
      <dgm:t>
        <a:bodyPr/>
        <a:lstStyle/>
        <a:p>
          <a:endParaRPr lang="en-US"/>
        </a:p>
      </dgm:t>
    </dgm:pt>
    <dgm:pt modelId="{FFB12FA6-64A2-BE49-94F1-F6AC9E332277}" type="sibTrans" cxnId="{4A2A9382-A0CE-9C4C-ADA8-E64A085821C8}">
      <dgm:prSet/>
      <dgm:spPr/>
      <dgm:t>
        <a:bodyPr/>
        <a:lstStyle/>
        <a:p>
          <a:endParaRPr lang="en-US"/>
        </a:p>
      </dgm:t>
    </dgm:pt>
    <dgm:pt modelId="{C3A309AD-D9BC-D742-93E1-F592AA278236}">
      <dgm:prSet custT="1"/>
      <dgm:spPr/>
      <dgm:t>
        <a:bodyPr/>
        <a:lstStyle/>
        <a:p>
          <a:pPr>
            <a:lnSpc>
              <a:spcPct val="100000"/>
            </a:lnSpc>
          </a:pPr>
          <a:r>
            <a:rPr lang="en-GB" sz="2400"/>
            <a:t>Shareable – ask ‘Will my audience want to share this?’</a:t>
          </a:r>
          <a:endParaRPr lang="en-US" sz="2400"/>
        </a:p>
      </dgm:t>
    </dgm:pt>
    <dgm:pt modelId="{4359E710-D399-DF4B-A4A4-14A09B71D3A0}" type="parTrans" cxnId="{D91EC625-A53F-2E42-B8FD-FF1ADF5CA5F1}">
      <dgm:prSet/>
      <dgm:spPr/>
      <dgm:t>
        <a:bodyPr/>
        <a:lstStyle/>
        <a:p>
          <a:endParaRPr lang="en-US"/>
        </a:p>
      </dgm:t>
    </dgm:pt>
    <dgm:pt modelId="{F3242ED2-E58E-B143-9D62-A26E28BA0A24}" type="sibTrans" cxnId="{D91EC625-A53F-2E42-B8FD-FF1ADF5CA5F1}">
      <dgm:prSet/>
      <dgm:spPr/>
      <dgm:t>
        <a:bodyPr/>
        <a:lstStyle/>
        <a:p>
          <a:endParaRPr lang="en-US"/>
        </a:p>
      </dgm:t>
    </dgm:pt>
    <dgm:pt modelId="{05F59EEE-54CF-0641-B856-7726F6B5A5DE}">
      <dgm:prSet custT="1"/>
      <dgm:spPr/>
      <dgm:t>
        <a:bodyPr/>
        <a:lstStyle/>
        <a:p>
          <a:pPr>
            <a:lnSpc>
              <a:spcPct val="100000"/>
            </a:lnSpc>
          </a:pPr>
          <a:r>
            <a:rPr lang="en-GB" sz="2400"/>
            <a:t>Useful or fun – ask ‘Does it pass the ‘so what?’ test?’</a:t>
          </a:r>
          <a:endParaRPr lang="en-US" sz="2400"/>
        </a:p>
      </dgm:t>
    </dgm:pt>
    <dgm:pt modelId="{44BA0487-410A-0643-9CC9-1343F0783C0A}" type="parTrans" cxnId="{DFB72FF3-479C-B74B-8F23-815967159B53}">
      <dgm:prSet/>
      <dgm:spPr/>
      <dgm:t>
        <a:bodyPr/>
        <a:lstStyle/>
        <a:p>
          <a:endParaRPr lang="en-US"/>
        </a:p>
      </dgm:t>
    </dgm:pt>
    <dgm:pt modelId="{58C6FFB0-1B85-FA4F-B7A4-45216C1BB098}" type="sibTrans" cxnId="{DFB72FF3-479C-B74B-8F23-815967159B53}">
      <dgm:prSet/>
      <dgm:spPr/>
      <dgm:t>
        <a:bodyPr/>
        <a:lstStyle/>
        <a:p>
          <a:endParaRPr lang="en-US"/>
        </a:p>
      </dgm:t>
    </dgm:pt>
    <dgm:pt modelId="{F2884298-4246-F246-A150-BC017EC1C66F}">
      <dgm:prSet custT="1"/>
      <dgm:spPr/>
      <dgm:t>
        <a:bodyPr/>
        <a:lstStyle/>
        <a:p>
          <a:pPr>
            <a:lnSpc>
              <a:spcPct val="100000"/>
            </a:lnSpc>
          </a:pPr>
          <a:r>
            <a:rPr lang="en-GB" sz="2400"/>
            <a:t>Interesting – ask ‘</a:t>
          </a:r>
          <a:r>
            <a:rPr lang="en-US" sz="2400"/>
            <a:t>Is it worth making a remark about?’</a:t>
          </a:r>
        </a:p>
      </dgm:t>
    </dgm:pt>
    <dgm:pt modelId="{C39D00BF-C2E4-7048-88D3-413963F783A7}" type="parTrans" cxnId="{9491C1CB-E9D1-2941-B41D-91B4B6BA364F}">
      <dgm:prSet/>
      <dgm:spPr/>
      <dgm:t>
        <a:bodyPr/>
        <a:lstStyle/>
        <a:p>
          <a:endParaRPr lang="en-US"/>
        </a:p>
      </dgm:t>
    </dgm:pt>
    <dgm:pt modelId="{A8FE71FE-CAC6-5149-8FF8-DE30FF828DF4}" type="sibTrans" cxnId="{9491C1CB-E9D1-2941-B41D-91B4B6BA364F}">
      <dgm:prSet/>
      <dgm:spPr/>
      <dgm:t>
        <a:bodyPr/>
        <a:lstStyle/>
        <a:p>
          <a:endParaRPr lang="en-US"/>
        </a:p>
      </dgm:t>
    </dgm:pt>
    <dgm:pt modelId="{AB237706-A92A-6F45-8889-015187CEF115}">
      <dgm:prSet custT="1"/>
      <dgm:spPr/>
      <dgm:t>
        <a:bodyPr/>
        <a:lstStyle/>
        <a:p>
          <a:pPr>
            <a:lnSpc>
              <a:spcPct val="100000"/>
            </a:lnSpc>
          </a:pPr>
          <a:r>
            <a:rPr lang="en-US" sz="2400"/>
            <a:t>Relevant – it is crucial that your audience value the content</a:t>
          </a:r>
        </a:p>
      </dgm:t>
    </dgm:pt>
    <dgm:pt modelId="{D320EFA0-7909-2041-B54C-387BED058D69}" type="parTrans" cxnId="{D3817247-EFC2-754C-AF61-1DDFFBDB4F8A}">
      <dgm:prSet/>
      <dgm:spPr/>
      <dgm:t>
        <a:bodyPr/>
        <a:lstStyle/>
        <a:p>
          <a:endParaRPr lang="en-US"/>
        </a:p>
      </dgm:t>
    </dgm:pt>
    <dgm:pt modelId="{F66D55D5-380D-AF47-B463-685BE7954756}" type="sibTrans" cxnId="{D3817247-EFC2-754C-AF61-1DDFFBDB4F8A}">
      <dgm:prSet/>
      <dgm:spPr/>
      <dgm:t>
        <a:bodyPr/>
        <a:lstStyle/>
        <a:p>
          <a:endParaRPr lang="en-US"/>
        </a:p>
      </dgm:t>
    </dgm:pt>
    <dgm:pt modelId="{BB793A8A-D903-D34B-8927-9B2BDD591CA5}">
      <dgm:prSet custT="1"/>
      <dgm:spPr/>
      <dgm:t>
        <a:bodyPr/>
        <a:lstStyle/>
        <a:p>
          <a:pPr>
            <a:lnSpc>
              <a:spcPct val="100000"/>
            </a:lnSpc>
          </a:pPr>
          <a:r>
            <a:rPr lang="en-US" sz="2400"/>
            <a:t>Timely – content is most effective in the right place at the right time</a:t>
          </a:r>
        </a:p>
      </dgm:t>
    </dgm:pt>
    <dgm:pt modelId="{D4BE2B4F-7926-C94F-B860-0607269869E2}" type="parTrans" cxnId="{759A5BF6-E524-054A-B181-48FC20AA29E9}">
      <dgm:prSet/>
      <dgm:spPr/>
      <dgm:t>
        <a:bodyPr/>
        <a:lstStyle/>
        <a:p>
          <a:endParaRPr lang="en-US"/>
        </a:p>
      </dgm:t>
    </dgm:pt>
    <dgm:pt modelId="{83C51817-CCFA-674E-B700-DB1E2CF38C71}" type="sibTrans" cxnId="{759A5BF6-E524-054A-B181-48FC20AA29E9}">
      <dgm:prSet/>
      <dgm:spPr/>
      <dgm:t>
        <a:bodyPr/>
        <a:lstStyle/>
        <a:p>
          <a:endParaRPr lang="en-US"/>
        </a:p>
      </dgm:t>
    </dgm:pt>
    <dgm:pt modelId="{6C668774-9DE8-4046-938F-EDD1D775F4F9}">
      <dgm:prSet custT="1"/>
      <dgm:spPr/>
      <dgm:t>
        <a:bodyPr/>
        <a:lstStyle/>
        <a:p>
          <a:pPr>
            <a:lnSpc>
              <a:spcPct val="100000"/>
            </a:lnSpc>
          </a:pPr>
          <a:r>
            <a:rPr lang="en-US" sz="2400"/>
            <a:t>Different – ask ‘Has this been done before?’ </a:t>
          </a:r>
        </a:p>
      </dgm:t>
    </dgm:pt>
    <dgm:pt modelId="{43D5414F-FB9F-AC41-80F8-EA23265DF0F4}" type="parTrans" cxnId="{893D3C8E-0C1B-3F4A-83F9-D3EA50967FB5}">
      <dgm:prSet/>
      <dgm:spPr/>
      <dgm:t>
        <a:bodyPr/>
        <a:lstStyle/>
        <a:p>
          <a:endParaRPr lang="en-US"/>
        </a:p>
      </dgm:t>
    </dgm:pt>
    <dgm:pt modelId="{FD0C9088-5437-9B4E-AF8B-E50539934628}" type="sibTrans" cxnId="{893D3C8E-0C1B-3F4A-83F9-D3EA50967FB5}">
      <dgm:prSet/>
      <dgm:spPr/>
      <dgm:t>
        <a:bodyPr/>
        <a:lstStyle/>
        <a:p>
          <a:endParaRPr lang="en-US"/>
        </a:p>
      </dgm:t>
    </dgm:pt>
    <dgm:pt modelId="{096121A5-C130-2548-9979-1A5A92319294}">
      <dgm:prSet custT="1"/>
      <dgm:spPr/>
      <dgm:t>
        <a:bodyPr/>
        <a:lstStyle/>
        <a:p>
          <a:pPr>
            <a:lnSpc>
              <a:spcPct val="100000"/>
            </a:lnSpc>
          </a:pPr>
          <a:r>
            <a:rPr lang="en-US" sz="2400"/>
            <a:t>On brand and authentic - Consumers expect to link content and b</a:t>
          </a:r>
          <a:r>
            <a:rPr lang="en-GB" sz="2400"/>
            <a:t>rand.</a:t>
          </a:r>
          <a:endParaRPr lang="en-US" sz="2400"/>
        </a:p>
      </dgm:t>
    </dgm:pt>
    <dgm:pt modelId="{B2723DAD-C2F7-9140-9EBE-C4CC85CD5CC1}" type="parTrans" cxnId="{8DAF1E7A-6441-E74F-8C95-8366A8865D35}">
      <dgm:prSet/>
      <dgm:spPr/>
      <dgm:t>
        <a:bodyPr/>
        <a:lstStyle/>
        <a:p>
          <a:endParaRPr lang="en-US"/>
        </a:p>
      </dgm:t>
    </dgm:pt>
    <dgm:pt modelId="{46E57649-AE54-9546-B86E-3E515A9B8349}" type="sibTrans" cxnId="{8DAF1E7A-6441-E74F-8C95-8366A8865D35}">
      <dgm:prSet/>
      <dgm:spPr/>
      <dgm:t>
        <a:bodyPr/>
        <a:lstStyle/>
        <a:p>
          <a:endParaRPr lang="en-US"/>
        </a:p>
      </dgm:t>
    </dgm:pt>
    <dgm:pt modelId="{05299FA3-68C2-4223-A741-0CDB4EC05D46}" type="pres">
      <dgm:prSet presAssocID="{A105E312-3B18-4ECD-AEEF-D252C37F8305}" presName="root" presStyleCnt="0">
        <dgm:presLayoutVars>
          <dgm:dir/>
          <dgm:resizeHandles val="exact"/>
        </dgm:presLayoutVars>
      </dgm:prSet>
      <dgm:spPr/>
    </dgm:pt>
    <dgm:pt modelId="{C3C523AC-5FA2-F744-87A9-315547418DC7}" type="pres">
      <dgm:prSet presAssocID="{C9C806E0-9563-B340-BFDB-B4C4B79E8F9C}" presName="compNode" presStyleCnt="0"/>
      <dgm:spPr/>
    </dgm:pt>
    <dgm:pt modelId="{6D8DF402-A7EC-F945-BD7B-4725B9818E36}" type="pres">
      <dgm:prSet presAssocID="{C9C806E0-9563-B340-BFDB-B4C4B79E8F9C}" presName="bgRect" presStyleLbl="bgShp" presStyleIdx="0" presStyleCnt="8"/>
      <dgm:spPr/>
    </dgm:pt>
    <dgm:pt modelId="{D53DF356-37FF-9A42-BB1C-E08B7015DB99}" type="pres">
      <dgm:prSet presAssocID="{C9C806E0-9563-B340-BFDB-B4C4B79E8F9C}" presName="iconRect" presStyleLbl="node1" presStyleIdx="0" presStyleCnt="8"/>
      <dgm:spPr/>
    </dgm:pt>
    <dgm:pt modelId="{1655AE63-7ADE-6F46-BA8A-18A2A0D27C55}" type="pres">
      <dgm:prSet presAssocID="{C9C806E0-9563-B340-BFDB-B4C4B79E8F9C}" presName="spaceRect" presStyleCnt="0"/>
      <dgm:spPr/>
    </dgm:pt>
    <dgm:pt modelId="{9BEBCAC7-F482-3A4B-AF59-F51E01106E21}" type="pres">
      <dgm:prSet presAssocID="{C9C806E0-9563-B340-BFDB-B4C4B79E8F9C}" presName="parTx" presStyleLbl="revTx" presStyleIdx="0" presStyleCnt="8">
        <dgm:presLayoutVars>
          <dgm:chMax val="0"/>
          <dgm:chPref val="0"/>
        </dgm:presLayoutVars>
      </dgm:prSet>
      <dgm:spPr/>
    </dgm:pt>
    <dgm:pt modelId="{AC54AB1D-B005-4F45-85E2-6294BECB9942}" type="pres">
      <dgm:prSet presAssocID="{FFB12FA6-64A2-BE49-94F1-F6AC9E332277}" presName="sibTrans" presStyleCnt="0"/>
      <dgm:spPr/>
    </dgm:pt>
    <dgm:pt modelId="{D12E8CC2-C9D5-2F45-897B-F7F32AE7234B}" type="pres">
      <dgm:prSet presAssocID="{C3A309AD-D9BC-D742-93E1-F592AA278236}" presName="compNode" presStyleCnt="0"/>
      <dgm:spPr/>
    </dgm:pt>
    <dgm:pt modelId="{61A269F3-5EBD-5E48-8138-0E5A718A47D3}" type="pres">
      <dgm:prSet presAssocID="{C3A309AD-D9BC-D742-93E1-F592AA278236}" presName="bgRect" presStyleLbl="bgShp" presStyleIdx="1" presStyleCnt="8"/>
      <dgm:spPr/>
    </dgm:pt>
    <dgm:pt modelId="{5E6F12FF-5D4E-7B4B-93BA-E9F1B1B3E890}" type="pres">
      <dgm:prSet presAssocID="{C3A309AD-D9BC-D742-93E1-F592AA278236}" presName="iconRect" presStyleLbl="node1" presStyleIdx="1" presStyleCnt="8"/>
      <dgm:spPr/>
    </dgm:pt>
    <dgm:pt modelId="{901D6185-DF01-5943-9B62-050ACDB5CF5A}" type="pres">
      <dgm:prSet presAssocID="{C3A309AD-D9BC-D742-93E1-F592AA278236}" presName="spaceRect" presStyleCnt="0"/>
      <dgm:spPr/>
    </dgm:pt>
    <dgm:pt modelId="{8C983448-6FBA-8F4A-8995-C72126AEE44A}" type="pres">
      <dgm:prSet presAssocID="{C3A309AD-D9BC-D742-93E1-F592AA278236}" presName="parTx" presStyleLbl="revTx" presStyleIdx="1" presStyleCnt="8">
        <dgm:presLayoutVars>
          <dgm:chMax val="0"/>
          <dgm:chPref val="0"/>
        </dgm:presLayoutVars>
      </dgm:prSet>
      <dgm:spPr/>
    </dgm:pt>
    <dgm:pt modelId="{F6E85765-F5B0-9E4F-94E5-C46FD2F7315B}" type="pres">
      <dgm:prSet presAssocID="{F3242ED2-E58E-B143-9D62-A26E28BA0A24}" presName="sibTrans" presStyleCnt="0"/>
      <dgm:spPr/>
    </dgm:pt>
    <dgm:pt modelId="{8FD98A93-842D-4E4C-8CA5-CDBEFA6AD36A}" type="pres">
      <dgm:prSet presAssocID="{05F59EEE-54CF-0641-B856-7726F6B5A5DE}" presName="compNode" presStyleCnt="0"/>
      <dgm:spPr/>
    </dgm:pt>
    <dgm:pt modelId="{66DDD5D3-6DDA-294C-8BF1-AF9CE270BA2D}" type="pres">
      <dgm:prSet presAssocID="{05F59EEE-54CF-0641-B856-7726F6B5A5DE}" presName="bgRect" presStyleLbl="bgShp" presStyleIdx="2" presStyleCnt="8"/>
      <dgm:spPr/>
    </dgm:pt>
    <dgm:pt modelId="{E2D6491D-2051-8A40-8FAF-E200829BACCC}" type="pres">
      <dgm:prSet presAssocID="{05F59EEE-54CF-0641-B856-7726F6B5A5DE}" presName="iconRect" presStyleLbl="node1" presStyleIdx="2" presStyleCnt="8"/>
      <dgm:spPr/>
    </dgm:pt>
    <dgm:pt modelId="{E3E73092-EC1D-2540-BF96-22BA53D8BB89}" type="pres">
      <dgm:prSet presAssocID="{05F59EEE-54CF-0641-B856-7726F6B5A5DE}" presName="spaceRect" presStyleCnt="0"/>
      <dgm:spPr/>
    </dgm:pt>
    <dgm:pt modelId="{59F78955-2A7C-5B46-9F78-3673C2808266}" type="pres">
      <dgm:prSet presAssocID="{05F59EEE-54CF-0641-B856-7726F6B5A5DE}" presName="parTx" presStyleLbl="revTx" presStyleIdx="2" presStyleCnt="8">
        <dgm:presLayoutVars>
          <dgm:chMax val="0"/>
          <dgm:chPref val="0"/>
        </dgm:presLayoutVars>
      </dgm:prSet>
      <dgm:spPr/>
    </dgm:pt>
    <dgm:pt modelId="{5397E98D-49C3-DD4C-84C4-9E39DA2047F7}" type="pres">
      <dgm:prSet presAssocID="{58C6FFB0-1B85-FA4F-B7A4-45216C1BB098}" presName="sibTrans" presStyleCnt="0"/>
      <dgm:spPr/>
    </dgm:pt>
    <dgm:pt modelId="{FEF7F92E-4437-384C-8330-4C0AB04C3170}" type="pres">
      <dgm:prSet presAssocID="{F2884298-4246-F246-A150-BC017EC1C66F}" presName="compNode" presStyleCnt="0"/>
      <dgm:spPr/>
    </dgm:pt>
    <dgm:pt modelId="{2AAFAF0D-6FF3-2E48-B03B-4904CE72C7FA}" type="pres">
      <dgm:prSet presAssocID="{F2884298-4246-F246-A150-BC017EC1C66F}" presName="bgRect" presStyleLbl="bgShp" presStyleIdx="3" presStyleCnt="8"/>
      <dgm:spPr/>
    </dgm:pt>
    <dgm:pt modelId="{5E181E07-194E-3A4E-94A3-23B2E4CBFCDB}" type="pres">
      <dgm:prSet presAssocID="{F2884298-4246-F246-A150-BC017EC1C66F}" presName="iconRect" presStyleLbl="node1" presStyleIdx="3" presStyleCnt="8"/>
      <dgm:spPr/>
    </dgm:pt>
    <dgm:pt modelId="{CC9D5F62-DB2B-8249-B666-B2A2A35B508B}" type="pres">
      <dgm:prSet presAssocID="{F2884298-4246-F246-A150-BC017EC1C66F}" presName="spaceRect" presStyleCnt="0"/>
      <dgm:spPr/>
    </dgm:pt>
    <dgm:pt modelId="{41B881EA-0D5D-8D4C-A37B-A3D0548AEFCD}" type="pres">
      <dgm:prSet presAssocID="{F2884298-4246-F246-A150-BC017EC1C66F}" presName="parTx" presStyleLbl="revTx" presStyleIdx="3" presStyleCnt="8">
        <dgm:presLayoutVars>
          <dgm:chMax val="0"/>
          <dgm:chPref val="0"/>
        </dgm:presLayoutVars>
      </dgm:prSet>
      <dgm:spPr/>
    </dgm:pt>
    <dgm:pt modelId="{1923CAEB-0237-BE43-83AC-81B382BA2178}" type="pres">
      <dgm:prSet presAssocID="{A8FE71FE-CAC6-5149-8FF8-DE30FF828DF4}" presName="sibTrans" presStyleCnt="0"/>
      <dgm:spPr/>
    </dgm:pt>
    <dgm:pt modelId="{FDBC1098-AEF5-9546-9043-48CFE48ED9E4}" type="pres">
      <dgm:prSet presAssocID="{AB237706-A92A-6F45-8889-015187CEF115}" presName="compNode" presStyleCnt="0"/>
      <dgm:spPr/>
    </dgm:pt>
    <dgm:pt modelId="{CD428EEE-E41D-FE4E-815A-F41193410276}" type="pres">
      <dgm:prSet presAssocID="{AB237706-A92A-6F45-8889-015187CEF115}" presName="bgRect" presStyleLbl="bgShp" presStyleIdx="4" presStyleCnt="8"/>
      <dgm:spPr/>
    </dgm:pt>
    <dgm:pt modelId="{293CA0D9-750B-7A4F-88C9-748530A56D4A}" type="pres">
      <dgm:prSet presAssocID="{AB237706-A92A-6F45-8889-015187CEF115}" presName="iconRect" presStyleLbl="node1" presStyleIdx="4" presStyleCnt="8"/>
      <dgm:spPr/>
    </dgm:pt>
    <dgm:pt modelId="{B461996A-4A08-9E4F-9767-A37557074D34}" type="pres">
      <dgm:prSet presAssocID="{AB237706-A92A-6F45-8889-015187CEF115}" presName="spaceRect" presStyleCnt="0"/>
      <dgm:spPr/>
    </dgm:pt>
    <dgm:pt modelId="{AC5C71F2-91E1-BB4C-A556-487AE083D143}" type="pres">
      <dgm:prSet presAssocID="{AB237706-A92A-6F45-8889-015187CEF115}" presName="parTx" presStyleLbl="revTx" presStyleIdx="4" presStyleCnt="8">
        <dgm:presLayoutVars>
          <dgm:chMax val="0"/>
          <dgm:chPref val="0"/>
        </dgm:presLayoutVars>
      </dgm:prSet>
      <dgm:spPr/>
    </dgm:pt>
    <dgm:pt modelId="{967AC589-FBB7-1C4A-A43A-3A2F563B03CF}" type="pres">
      <dgm:prSet presAssocID="{F66D55D5-380D-AF47-B463-685BE7954756}" presName="sibTrans" presStyleCnt="0"/>
      <dgm:spPr/>
    </dgm:pt>
    <dgm:pt modelId="{22B9BC6D-47C5-6B41-9149-171AA35D5FB5}" type="pres">
      <dgm:prSet presAssocID="{BB793A8A-D903-D34B-8927-9B2BDD591CA5}" presName="compNode" presStyleCnt="0"/>
      <dgm:spPr/>
    </dgm:pt>
    <dgm:pt modelId="{66B1505F-0951-5E40-9898-387B57BDD3AF}" type="pres">
      <dgm:prSet presAssocID="{BB793A8A-D903-D34B-8927-9B2BDD591CA5}" presName="bgRect" presStyleLbl="bgShp" presStyleIdx="5" presStyleCnt="8"/>
      <dgm:spPr/>
    </dgm:pt>
    <dgm:pt modelId="{9BEB0B0B-DD3D-0942-8BF9-BD077D6BDB82}" type="pres">
      <dgm:prSet presAssocID="{BB793A8A-D903-D34B-8927-9B2BDD591CA5}" presName="iconRect" presStyleLbl="node1" presStyleIdx="5" presStyleCnt="8"/>
      <dgm:spPr/>
    </dgm:pt>
    <dgm:pt modelId="{A449F95D-91DC-7440-AA8B-033C13C52B7D}" type="pres">
      <dgm:prSet presAssocID="{BB793A8A-D903-D34B-8927-9B2BDD591CA5}" presName="spaceRect" presStyleCnt="0"/>
      <dgm:spPr/>
    </dgm:pt>
    <dgm:pt modelId="{9D2103CD-17F7-D94B-B6D9-C8F29CD9CC09}" type="pres">
      <dgm:prSet presAssocID="{BB793A8A-D903-D34B-8927-9B2BDD591CA5}" presName="parTx" presStyleLbl="revTx" presStyleIdx="5" presStyleCnt="8">
        <dgm:presLayoutVars>
          <dgm:chMax val="0"/>
          <dgm:chPref val="0"/>
        </dgm:presLayoutVars>
      </dgm:prSet>
      <dgm:spPr/>
    </dgm:pt>
    <dgm:pt modelId="{8B4F05A5-AC46-E345-A391-C574DC52867D}" type="pres">
      <dgm:prSet presAssocID="{83C51817-CCFA-674E-B700-DB1E2CF38C71}" presName="sibTrans" presStyleCnt="0"/>
      <dgm:spPr/>
    </dgm:pt>
    <dgm:pt modelId="{33AFE61E-AAAA-1047-AF13-893B53EE4093}" type="pres">
      <dgm:prSet presAssocID="{6C668774-9DE8-4046-938F-EDD1D775F4F9}" presName="compNode" presStyleCnt="0"/>
      <dgm:spPr/>
    </dgm:pt>
    <dgm:pt modelId="{FE4476B8-E35A-2C47-B9CF-F8615D68C74F}" type="pres">
      <dgm:prSet presAssocID="{6C668774-9DE8-4046-938F-EDD1D775F4F9}" presName="bgRect" presStyleLbl="bgShp" presStyleIdx="6" presStyleCnt="8"/>
      <dgm:spPr/>
    </dgm:pt>
    <dgm:pt modelId="{9685B358-FF49-794F-BA00-37C80EA406B3}" type="pres">
      <dgm:prSet presAssocID="{6C668774-9DE8-4046-938F-EDD1D775F4F9}" presName="iconRect" presStyleLbl="node1" presStyleIdx="6" presStyleCnt="8"/>
      <dgm:spPr/>
    </dgm:pt>
    <dgm:pt modelId="{9D6752DA-22F3-3248-9C0B-E64E73FD6FCC}" type="pres">
      <dgm:prSet presAssocID="{6C668774-9DE8-4046-938F-EDD1D775F4F9}" presName="spaceRect" presStyleCnt="0"/>
      <dgm:spPr/>
    </dgm:pt>
    <dgm:pt modelId="{522217FF-C035-DA44-BB55-700FD7CB3816}" type="pres">
      <dgm:prSet presAssocID="{6C668774-9DE8-4046-938F-EDD1D775F4F9}" presName="parTx" presStyleLbl="revTx" presStyleIdx="6" presStyleCnt="8">
        <dgm:presLayoutVars>
          <dgm:chMax val="0"/>
          <dgm:chPref val="0"/>
        </dgm:presLayoutVars>
      </dgm:prSet>
      <dgm:spPr/>
    </dgm:pt>
    <dgm:pt modelId="{B4363164-497F-014C-9389-257B0763448E}" type="pres">
      <dgm:prSet presAssocID="{FD0C9088-5437-9B4E-AF8B-E50539934628}" presName="sibTrans" presStyleCnt="0"/>
      <dgm:spPr/>
    </dgm:pt>
    <dgm:pt modelId="{A0C58692-C546-5749-A376-779BEE5FEE57}" type="pres">
      <dgm:prSet presAssocID="{096121A5-C130-2548-9979-1A5A92319294}" presName="compNode" presStyleCnt="0"/>
      <dgm:spPr/>
    </dgm:pt>
    <dgm:pt modelId="{06333499-D1C3-FE43-881E-779E0DF23744}" type="pres">
      <dgm:prSet presAssocID="{096121A5-C130-2548-9979-1A5A92319294}" presName="bgRect" presStyleLbl="bgShp" presStyleIdx="7" presStyleCnt="8"/>
      <dgm:spPr/>
    </dgm:pt>
    <dgm:pt modelId="{0F26BEB8-A69C-6F45-A94E-5168E7E70229}" type="pres">
      <dgm:prSet presAssocID="{096121A5-C130-2548-9979-1A5A92319294}" presName="iconRect" presStyleLbl="node1" presStyleIdx="7" presStyleCnt="8"/>
      <dgm:spPr/>
    </dgm:pt>
    <dgm:pt modelId="{15BAB7EF-ACE1-E643-AF53-58A6482041DA}" type="pres">
      <dgm:prSet presAssocID="{096121A5-C130-2548-9979-1A5A92319294}" presName="spaceRect" presStyleCnt="0"/>
      <dgm:spPr/>
    </dgm:pt>
    <dgm:pt modelId="{EFEE963D-6090-5F47-8777-590100536F47}" type="pres">
      <dgm:prSet presAssocID="{096121A5-C130-2548-9979-1A5A92319294}" presName="parTx" presStyleLbl="revTx" presStyleIdx="7" presStyleCnt="8">
        <dgm:presLayoutVars>
          <dgm:chMax val="0"/>
          <dgm:chPref val="0"/>
        </dgm:presLayoutVars>
      </dgm:prSet>
      <dgm:spPr/>
    </dgm:pt>
  </dgm:ptLst>
  <dgm:cxnLst>
    <dgm:cxn modelId="{D91EC625-A53F-2E42-B8FD-FF1ADF5CA5F1}" srcId="{A105E312-3B18-4ECD-AEEF-D252C37F8305}" destId="{C3A309AD-D9BC-D742-93E1-F592AA278236}" srcOrd="1" destOrd="0" parTransId="{4359E710-D399-DF4B-A4A4-14A09B71D3A0}" sibTransId="{F3242ED2-E58E-B143-9D62-A26E28BA0A24}"/>
    <dgm:cxn modelId="{10A08930-2BD9-324A-BF41-9640352D1C4F}" type="presOf" srcId="{A105E312-3B18-4ECD-AEEF-D252C37F8305}" destId="{05299FA3-68C2-4223-A741-0CDB4EC05D46}" srcOrd="0" destOrd="0" presId="urn:microsoft.com/office/officeart/2018/2/layout/IconVerticalSolidList"/>
    <dgm:cxn modelId="{D3817247-EFC2-754C-AF61-1DDFFBDB4F8A}" srcId="{A105E312-3B18-4ECD-AEEF-D252C37F8305}" destId="{AB237706-A92A-6F45-8889-015187CEF115}" srcOrd="4" destOrd="0" parTransId="{D320EFA0-7909-2041-B54C-387BED058D69}" sibTransId="{F66D55D5-380D-AF47-B463-685BE7954756}"/>
    <dgm:cxn modelId="{688EAB6A-8F39-8848-A02D-68D10012B609}" type="presOf" srcId="{C9C806E0-9563-B340-BFDB-B4C4B79E8F9C}" destId="{9BEBCAC7-F482-3A4B-AF59-F51E01106E21}" srcOrd="0" destOrd="0" presId="urn:microsoft.com/office/officeart/2018/2/layout/IconVerticalSolidList"/>
    <dgm:cxn modelId="{EF32A64D-D65C-7D46-A4DB-0927A7204CEB}" type="presOf" srcId="{6C668774-9DE8-4046-938F-EDD1D775F4F9}" destId="{522217FF-C035-DA44-BB55-700FD7CB3816}" srcOrd="0" destOrd="0" presId="urn:microsoft.com/office/officeart/2018/2/layout/IconVerticalSolidList"/>
    <dgm:cxn modelId="{4A439B74-6B31-F741-A91C-9A8044FB3B56}" type="presOf" srcId="{F2884298-4246-F246-A150-BC017EC1C66F}" destId="{41B881EA-0D5D-8D4C-A37B-A3D0548AEFCD}" srcOrd="0" destOrd="0" presId="urn:microsoft.com/office/officeart/2018/2/layout/IconVerticalSolidList"/>
    <dgm:cxn modelId="{8DAF1E7A-6441-E74F-8C95-8366A8865D35}" srcId="{A105E312-3B18-4ECD-AEEF-D252C37F8305}" destId="{096121A5-C130-2548-9979-1A5A92319294}" srcOrd="7" destOrd="0" parTransId="{B2723DAD-C2F7-9140-9EBE-C4CC85CD5CC1}" sibTransId="{46E57649-AE54-9546-B86E-3E515A9B8349}"/>
    <dgm:cxn modelId="{7E741781-18A2-044F-BB3C-3CD3E22467D5}" type="presOf" srcId="{BB793A8A-D903-D34B-8927-9B2BDD591CA5}" destId="{9D2103CD-17F7-D94B-B6D9-C8F29CD9CC09}" srcOrd="0" destOrd="0" presId="urn:microsoft.com/office/officeart/2018/2/layout/IconVerticalSolidList"/>
    <dgm:cxn modelId="{4A2A9382-A0CE-9C4C-ADA8-E64A085821C8}" srcId="{A105E312-3B18-4ECD-AEEF-D252C37F8305}" destId="{C9C806E0-9563-B340-BFDB-B4C4B79E8F9C}" srcOrd="0" destOrd="0" parTransId="{3B0E368F-428D-8543-B272-07A85C48064D}" sibTransId="{FFB12FA6-64A2-BE49-94F1-F6AC9E332277}"/>
    <dgm:cxn modelId="{ED8C658A-58B9-1945-8EA7-757B8D5047FF}" type="presOf" srcId="{AB237706-A92A-6F45-8889-015187CEF115}" destId="{AC5C71F2-91E1-BB4C-A556-487AE083D143}" srcOrd="0" destOrd="0" presId="urn:microsoft.com/office/officeart/2018/2/layout/IconVerticalSolidList"/>
    <dgm:cxn modelId="{893D3C8E-0C1B-3F4A-83F9-D3EA50967FB5}" srcId="{A105E312-3B18-4ECD-AEEF-D252C37F8305}" destId="{6C668774-9DE8-4046-938F-EDD1D775F4F9}" srcOrd="6" destOrd="0" parTransId="{43D5414F-FB9F-AC41-80F8-EA23265DF0F4}" sibTransId="{FD0C9088-5437-9B4E-AF8B-E50539934628}"/>
    <dgm:cxn modelId="{42946FA2-AFBC-7B47-8D26-3D5043873076}" type="presOf" srcId="{05F59EEE-54CF-0641-B856-7726F6B5A5DE}" destId="{59F78955-2A7C-5B46-9F78-3673C2808266}" srcOrd="0" destOrd="0" presId="urn:microsoft.com/office/officeart/2018/2/layout/IconVerticalSolidList"/>
    <dgm:cxn modelId="{383DD9B4-8D7B-6845-A71E-83277C996E7B}" type="presOf" srcId="{C3A309AD-D9BC-D742-93E1-F592AA278236}" destId="{8C983448-6FBA-8F4A-8995-C72126AEE44A}" srcOrd="0" destOrd="0" presId="urn:microsoft.com/office/officeart/2018/2/layout/IconVerticalSolidList"/>
    <dgm:cxn modelId="{9491C1CB-E9D1-2941-B41D-91B4B6BA364F}" srcId="{A105E312-3B18-4ECD-AEEF-D252C37F8305}" destId="{F2884298-4246-F246-A150-BC017EC1C66F}" srcOrd="3" destOrd="0" parTransId="{C39D00BF-C2E4-7048-88D3-413963F783A7}" sibTransId="{A8FE71FE-CAC6-5149-8FF8-DE30FF828DF4}"/>
    <dgm:cxn modelId="{622A55E0-2E0A-BA4F-94D5-3AF1F1B68A18}" type="presOf" srcId="{096121A5-C130-2548-9979-1A5A92319294}" destId="{EFEE963D-6090-5F47-8777-590100536F47}" srcOrd="0" destOrd="0" presId="urn:microsoft.com/office/officeart/2018/2/layout/IconVerticalSolidList"/>
    <dgm:cxn modelId="{DFB72FF3-479C-B74B-8F23-815967159B53}" srcId="{A105E312-3B18-4ECD-AEEF-D252C37F8305}" destId="{05F59EEE-54CF-0641-B856-7726F6B5A5DE}" srcOrd="2" destOrd="0" parTransId="{44BA0487-410A-0643-9CC9-1343F0783C0A}" sibTransId="{58C6FFB0-1B85-FA4F-B7A4-45216C1BB098}"/>
    <dgm:cxn modelId="{759A5BF6-E524-054A-B181-48FC20AA29E9}" srcId="{A105E312-3B18-4ECD-AEEF-D252C37F8305}" destId="{BB793A8A-D903-D34B-8927-9B2BDD591CA5}" srcOrd="5" destOrd="0" parTransId="{D4BE2B4F-7926-C94F-B860-0607269869E2}" sibTransId="{83C51817-CCFA-674E-B700-DB1E2CF38C71}"/>
    <dgm:cxn modelId="{AFFF8CFF-5AF6-AF40-9325-BA0480605756}" type="presParOf" srcId="{05299FA3-68C2-4223-A741-0CDB4EC05D46}" destId="{C3C523AC-5FA2-F744-87A9-315547418DC7}" srcOrd="0" destOrd="0" presId="urn:microsoft.com/office/officeart/2018/2/layout/IconVerticalSolidList"/>
    <dgm:cxn modelId="{4F4F70EF-B34C-EF46-AD79-4F053841F70C}" type="presParOf" srcId="{C3C523AC-5FA2-F744-87A9-315547418DC7}" destId="{6D8DF402-A7EC-F945-BD7B-4725B9818E36}" srcOrd="0" destOrd="0" presId="urn:microsoft.com/office/officeart/2018/2/layout/IconVerticalSolidList"/>
    <dgm:cxn modelId="{6594DDD7-844F-5A49-917C-420223003C5F}" type="presParOf" srcId="{C3C523AC-5FA2-F744-87A9-315547418DC7}" destId="{D53DF356-37FF-9A42-BB1C-E08B7015DB99}" srcOrd="1" destOrd="0" presId="urn:microsoft.com/office/officeart/2018/2/layout/IconVerticalSolidList"/>
    <dgm:cxn modelId="{2DC15312-1559-CC4C-9325-F12E1B71E337}" type="presParOf" srcId="{C3C523AC-5FA2-F744-87A9-315547418DC7}" destId="{1655AE63-7ADE-6F46-BA8A-18A2A0D27C55}" srcOrd="2" destOrd="0" presId="urn:microsoft.com/office/officeart/2018/2/layout/IconVerticalSolidList"/>
    <dgm:cxn modelId="{1F086B11-A820-5B4C-B857-E187468DEEBC}" type="presParOf" srcId="{C3C523AC-5FA2-F744-87A9-315547418DC7}" destId="{9BEBCAC7-F482-3A4B-AF59-F51E01106E21}" srcOrd="3" destOrd="0" presId="urn:microsoft.com/office/officeart/2018/2/layout/IconVerticalSolidList"/>
    <dgm:cxn modelId="{FF19CC2B-5EBB-D741-867E-B0BBE905F0FF}" type="presParOf" srcId="{05299FA3-68C2-4223-A741-0CDB4EC05D46}" destId="{AC54AB1D-B005-4F45-85E2-6294BECB9942}" srcOrd="1" destOrd="0" presId="urn:microsoft.com/office/officeart/2018/2/layout/IconVerticalSolidList"/>
    <dgm:cxn modelId="{315C61A7-0CE9-BA44-A9BD-554E6C63EC77}" type="presParOf" srcId="{05299FA3-68C2-4223-A741-0CDB4EC05D46}" destId="{D12E8CC2-C9D5-2F45-897B-F7F32AE7234B}" srcOrd="2" destOrd="0" presId="urn:microsoft.com/office/officeart/2018/2/layout/IconVerticalSolidList"/>
    <dgm:cxn modelId="{4EA5C7EB-BC56-C341-824B-76F2338B65A8}" type="presParOf" srcId="{D12E8CC2-C9D5-2F45-897B-F7F32AE7234B}" destId="{61A269F3-5EBD-5E48-8138-0E5A718A47D3}" srcOrd="0" destOrd="0" presId="urn:microsoft.com/office/officeart/2018/2/layout/IconVerticalSolidList"/>
    <dgm:cxn modelId="{051FFA05-28C2-5243-9B86-EA0A397B05C0}" type="presParOf" srcId="{D12E8CC2-C9D5-2F45-897B-F7F32AE7234B}" destId="{5E6F12FF-5D4E-7B4B-93BA-E9F1B1B3E890}" srcOrd="1" destOrd="0" presId="urn:microsoft.com/office/officeart/2018/2/layout/IconVerticalSolidList"/>
    <dgm:cxn modelId="{A75775B4-AE28-0047-9AD8-049C4B99419D}" type="presParOf" srcId="{D12E8CC2-C9D5-2F45-897B-F7F32AE7234B}" destId="{901D6185-DF01-5943-9B62-050ACDB5CF5A}" srcOrd="2" destOrd="0" presId="urn:microsoft.com/office/officeart/2018/2/layout/IconVerticalSolidList"/>
    <dgm:cxn modelId="{5E662124-C5D5-164B-91AD-39A6B65D9221}" type="presParOf" srcId="{D12E8CC2-C9D5-2F45-897B-F7F32AE7234B}" destId="{8C983448-6FBA-8F4A-8995-C72126AEE44A}" srcOrd="3" destOrd="0" presId="urn:microsoft.com/office/officeart/2018/2/layout/IconVerticalSolidList"/>
    <dgm:cxn modelId="{89D8A78B-E7D8-A544-A096-87EEB6FC1042}" type="presParOf" srcId="{05299FA3-68C2-4223-A741-0CDB4EC05D46}" destId="{F6E85765-F5B0-9E4F-94E5-C46FD2F7315B}" srcOrd="3" destOrd="0" presId="urn:microsoft.com/office/officeart/2018/2/layout/IconVerticalSolidList"/>
    <dgm:cxn modelId="{48727BF2-B310-454B-90FC-E6CB96695D77}" type="presParOf" srcId="{05299FA3-68C2-4223-A741-0CDB4EC05D46}" destId="{8FD98A93-842D-4E4C-8CA5-CDBEFA6AD36A}" srcOrd="4" destOrd="0" presId="urn:microsoft.com/office/officeart/2018/2/layout/IconVerticalSolidList"/>
    <dgm:cxn modelId="{1CCEA8CF-1BEC-3446-A55D-4476CEB68664}" type="presParOf" srcId="{8FD98A93-842D-4E4C-8CA5-CDBEFA6AD36A}" destId="{66DDD5D3-6DDA-294C-8BF1-AF9CE270BA2D}" srcOrd="0" destOrd="0" presId="urn:microsoft.com/office/officeart/2018/2/layout/IconVerticalSolidList"/>
    <dgm:cxn modelId="{F12F2D64-1E1A-FE44-A8F3-34D0200A17DE}" type="presParOf" srcId="{8FD98A93-842D-4E4C-8CA5-CDBEFA6AD36A}" destId="{E2D6491D-2051-8A40-8FAF-E200829BACCC}" srcOrd="1" destOrd="0" presId="urn:microsoft.com/office/officeart/2018/2/layout/IconVerticalSolidList"/>
    <dgm:cxn modelId="{C80F9C07-27CD-CD47-BBC3-AA7FB334EA33}" type="presParOf" srcId="{8FD98A93-842D-4E4C-8CA5-CDBEFA6AD36A}" destId="{E3E73092-EC1D-2540-BF96-22BA53D8BB89}" srcOrd="2" destOrd="0" presId="urn:microsoft.com/office/officeart/2018/2/layout/IconVerticalSolidList"/>
    <dgm:cxn modelId="{801690B0-3125-8D4F-AF52-DE15289D4FE0}" type="presParOf" srcId="{8FD98A93-842D-4E4C-8CA5-CDBEFA6AD36A}" destId="{59F78955-2A7C-5B46-9F78-3673C2808266}" srcOrd="3" destOrd="0" presId="urn:microsoft.com/office/officeart/2018/2/layout/IconVerticalSolidList"/>
    <dgm:cxn modelId="{72F0AAF6-1D05-534C-AB0C-7E4842AF301E}" type="presParOf" srcId="{05299FA3-68C2-4223-A741-0CDB4EC05D46}" destId="{5397E98D-49C3-DD4C-84C4-9E39DA2047F7}" srcOrd="5" destOrd="0" presId="urn:microsoft.com/office/officeart/2018/2/layout/IconVerticalSolidList"/>
    <dgm:cxn modelId="{F827F125-4283-E140-A5DD-5B560C5FAAB2}" type="presParOf" srcId="{05299FA3-68C2-4223-A741-0CDB4EC05D46}" destId="{FEF7F92E-4437-384C-8330-4C0AB04C3170}" srcOrd="6" destOrd="0" presId="urn:microsoft.com/office/officeart/2018/2/layout/IconVerticalSolidList"/>
    <dgm:cxn modelId="{2D020D12-CEAA-2A43-894B-08DD4D94E654}" type="presParOf" srcId="{FEF7F92E-4437-384C-8330-4C0AB04C3170}" destId="{2AAFAF0D-6FF3-2E48-B03B-4904CE72C7FA}" srcOrd="0" destOrd="0" presId="urn:microsoft.com/office/officeart/2018/2/layout/IconVerticalSolidList"/>
    <dgm:cxn modelId="{9E8A13D4-A834-B14A-AC27-4DF76CAD2275}" type="presParOf" srcId="{FEF7F92E-4437-384C-8330-4C0AB04C3170}" destId="{5E181E07-194E-3A4E-94A3-23B2E4CBFCDB}" srcOrd="1" destOrd="0" presId="urn:microsoft.com/office/officeart/2018/2/layout/IconVerticalSolidList"/>
    <dgm:cxn modelId="{80FD960B-1BFF-D149-ABBB-E8158CF41C4C}" type="presParOf" srcId="{FEF7F92E-4437-384C-8330-4C0AB04C3170}" destId="{CC9D5F62-DB2B-8249-B666-B2A2A35B508B}" srcOrd="2" destOrd="0" presId="urn:microsoft.com/office/officeart/2018/2/layout/IconVerticalSolidList"/>
    <dgm:cxn modelId="{25126DB4-A3D7-194A-864C-7BB76D1CF788}" type="presParOf" srcId="{FEF7F92E-4437-384C-8330-4C0AB04C3170}" destId="{41B881EA-0D5D-8D4C-A37B-A3D0548AEFCD}" srcOrd="3" destOrd="0" presId="urn:microsoft.com/office/officeart/2018/2/layout/IconVerticalSolidList"/>
    <dgm:cxn modelId="{C3825E13-B38C-1F49-92F8-86CB8FEA5F88}" type="presParOf" srcId="{05299FA3-68C2-4223-A741-0CDB4EC05D46}" destId="{1923CAEB-0237-BE43-83AC-81B382BA2178}" srcOrd="7" destOrd="0" presId="urn:microsoft.com/office/officeart/2018/2/layout/IconVerticalSolidList"/>
    <dgm:cxn modelId="{0BF59F86-2A02-0D40-8941-4B45792FEA9D}" type="presParOf" srcId="{05299FA3-68C2-4223-A741-0CDB4EC05D46}" destId="{FDBC1098-AEF5-9546-9043-48CFE48ED9E4}" srcOrd="8" destOrd="0" presId="urn:microsoft.com/office/officeart/2018/2/layout/IconVerticalSolidList"/>
    <dgm:cxn modelId="{D745EFDB-01E7-BA4E-99FB-A5C3656B758E}" type="presParOf" srcId="{FDBC1098-AEF5-9546-9043-48CFE48ED9E4}" destId="{CD428EEE-E41D-FE4E-815A-F41193410276}" srcOrd="0" destOrd="0" presId="urn:microsoft.com/office/officeart/2018/2/layout/IconVerticalSolidList"/>
    <dgm:cxn modelId="{9ABEBD96-5645-AE46-B388-3E00365055CC}" type="presParOf" srcId="{FDBC1098-AEF5-9546-9043-48CFE48ED9E4}" destId="{293CA0D9-750B-7A4F-88C9-748530A56D4A}" srcOrd="1" destOrd="0" presId="urn:microsoft.com/office/officeart/2018/2/layout/IconVerticalSolidList"/>
    <dgm:cxn modelId="{540A7B4A-B904-414D-8DEE-139BA33FD428}" type="presParOf" srcId="{FDBC1098-AEF5-9546-9043-48CFE48ED9E4}" destId="{B461996A-4A08-9E4F-9767-A37557074D34}" srcOrd="2" destOrd="0" presId="urn:microsoft.com/office/officeart/2018/2/layout/IconVerticalSolidList"/>
    <dgm:cxn modelId="{09F4361C-DDFD-0A4E-98F5-C8CD22D3E631}" type="presParOf" srcId="{FDBC1098-AEF5-9546-9043-48CFE48ED9E4}" destId="{AC5C71F2-91E1-BB4C-A556-487AE083D143}" srcOrd="3" destOrd="0" presId="urn:microsoft.com/office/officeart/2018/2/layout/IconVerticalSolidList"/>
    <dgm:cxn modelId="{979A5D66-36E6-8441-AF94-66C14CFCD732}" type="presParOf" srcId="{05299FA3-68C2-4223-A741-0CDB4EC05D46}" destId="{967AC589-FBB7-1C4A-A43A-3A2F563B03CF}" srcOrd="9" destOrd="0" presId="urn:microsoft.com/office/officeart/2018/2/layout/IconVerticalSolidList"/>
    <dgm:cxn modelId="{5A696D63-C71D-D64E-B312-44174A7713CB}" type="presParOf" srcId="{05299FA3-68C2-4223-A741-0CDB4EC05D46}" destId="{22B9BC6D-47C5-6B41-9149-171AA35D5FB5}" srcOrd="10" destOrd="0" presId="urn:microsoft.com/office/officeart/2018/2/layout/IconVerticalSolidList"/>
    <dgm:cxn modelId="{449D7482-A938-C744-BAB2-0E13CE8D19B4}" type="presParOf" srcId="{22B9BC6D-47C5-6B41-9149-171AA35D5FB5}" destId="{66B1505F-0951-5E40-9898-387B57BDD3AF}" srcOrd="0" destOrd="0" presId="urn:microsoft.com/office/officeart/2018/2/layout/IconVerticalSolidList"/>
    <dgm:cxn modelId="{06E3A5E0-9CD3-5B4C-9A04-AEF8305498BF}" type="presParOf" srcId="{22B9BC6D-47C5-6B41-9149-171AA35D5FB5}" destId="{9BEB0B0B-DD3D-0942-8BF9-BD077D6BDB82}" srcOrd="1" destOrd="0" presId="urn:microsoft.com/office/officeart/2018/2/layout/IconVerticalSolidList"/>
    <dgm:cxn modelId="{D9080339-5BC6-9F41-B5EB-238EA1021205}" type="presParOf" srcId="{22B9BC6D-47C5-6B41-9149-171AA35D5FB5}" destId="{A449F95D-91DC-7440-AA8B-033C13C52B7D}" srcOrd="2" destOrd="0" presId="urn:microsoft.com/office/officeart/2018/2/layout/IconVerticalSolidList"/>
    <dgm:cxn modelId="{7B700068-832E-BF46-B3A1-0F498018D45D}" type="presParOf" srcId="{22B9BC6D-47C5-6B41-9149-171AA35D5FB5}" destId="{9D2103CD-17F7-D94B-B6D9-C8F29CD9CC09}" srcOrd="3" destOrd="0" presId="urn:microsoft.com/office/officeart/2018/2/layout/IconVerticalSolidList"/>
    <dgm:cxn modelId="{3D3F9AE7-CFEA-3F43-9293-A9119767E51F}" type="presParOf" srcId="{05299FA3-68C2-4223-A741-0CDB4EC05D46}" destId="{8B4F05A5-AC46-E345-A391-C574DC52867D}" srcOrd="11" destOrd="0" presId="urn:microsoft.com/office/officeart/2018/2/layout/IconVerticalSolidList"/>
    <dgm:cxn modelId="{51DB783E-7F26-0541-A094-8C56BCD2D40A}" type="presParOf" srcId="{05299FA3-68C2-4223-A741-0CDB4EC05D46}" destId="{33AFE61E-AAAA-1047-AF13-893B53EE4093}" srcOrd="12" destOrd="0" presId="urn:microsoft.com/office/officeart/2018/2/layout/IconVerticalSolidList"/>
    <dgm:cxn modelId="{7089AC30-48C4-B047-9620-1E1D30BB092A}" type="presParOf" srcId="{33AFE61E-AAAA-1047-AF13-893B53EE4093}" destId="{FE4476B8-E35A-2C47-B9CF-F8615D68C74F}" srcOrd="0" destOrd="0" presId="urn:microsoft.com/office/officeart/2018/2/layout/IconVerticalSolidList"/>
    <dgm:cxn modelId="{6FBBEE15-919C-F149-8D0B-C1C9FAB6325F}" type="presParOf" srcId="{33AFE61E-AAAA-1047-AF13-893B53EE4093}" destId="{9685B358-FF49-794F-BA00-37C80EA406B3}" srcOrd="1" destOrd="0" presId="urn:microsoft.com/office/officeart/2018/2/layout/IconVerticalSolidList"/>
    <dgm:cxn modelId="{D154B4E8-0563-B743-8205-897645572D63}" type="presParOf" srcId="{33AFE61E-AAAA-1047-AF13-893B53EE4093}" destId="{9D6752DA-22F3-3248-9C0B-E64E73FD6FCC}" srcOrd="2" destOrd="0" presId="urn:microsoft.com/office/officeart/2018/2/layout/IconVerticalSolidList"/>
    <dgm:cxn modelId="{03158001-8FBD-024F-AB6D-4937BC053498}" type="presParOf" srcId="{33AFE61E-AAAA-1047-AF13-893B53EE4093}" destId="{522217FF-C035-DA44-BB55-700FD7CB3816}" srcOrd="3" destOrd="0" presId="urn:microsoft.com/office/officeart/2018/2/layout/IconVerticalSolidList"/>
    <dgm:cxn modelId="{CAC681EA-D41D-9947-BFB0-4B1DCDEA21AA}" type="presParOf" srcId="{05299FA3-68C2-4223-A741-0CDB4EC05D46}" destId="{B4363164-497F-014C-9389-257B0763448E}" srcOrd="13" destOrd="0" presId="urn:microsoft.com/office/officeart/2018/2/layout/IconVerticalSolidList"/>
    <dgm:cxn modelId="{435E4673-32AB-A04D-A9B9-3684949E6E25}" type="presParOf" srcId="{05299FA3-68C2-4223-A741-0CDB4EC05D46}" destId="{A0C58692-C546-5749-A376-779BEE5FEE57}" srcOrd="14" destOrd="0" presId="urn:microsoft.com/office/officeart/2018/2/layout/IconVerticalSolidList"/>
    <dgm:cxn modelId="{CD85281D-D361-FC44-9E74-E53A25912248}" type="presParOf" srcId="{A0C58692-C546-5749-A376-779BEE5FEE57}" destId="{06333499-D1C3-FE43-881E-779E0DF23744}" srcOrd="0" destOrd="0" presId="urn:microsoft.com/office/officeart/2018/2/layout/IconVerticalSolidList"/>
    <dgm:cxn modelId="{942ED643-93FD-FB44-9E04-0D3BDF1E8743}" type="presParOf" srcId="{A0C58692-C546-5749-A376-779BEE5FEE57}" destId="{0F26BEB8-A69C-6F45-A94E-5168E7E70229}" srcOrd="1" destOrd="0" presId="urn:microsoft.com/office/officeart/2018/2/layout/IconVerticalSolidList"/>
    <dgm:cxn modelId="{66314D03-F806-3B45-95D8-ADDE4B6E4EA7}" type="presParOf" srcId="{A0C58692-C546-5749-A376-779BEE5FEE57}" destId="{15BAB7EF-ACE1-E643-AF53-58A6482041DA}" srcOrd="2" destOrd="0" presId="urn:microsoft.com/office/officeart/2018/2/layout/IconVerticalSolidList"/>
    <dgm:cxn modelId="{6D922F11-67BA-4840-92DD-F64813C7AC08}" type="presParOf" srcId="{A0C58692-C546-5749-A376-779BEE5FEE57}" destId="{EFEE963D-6090-5F47-8777-590100536F4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DD4FB7-4E29-D343-BEAB-0708B932C111}">
      <dsp:nvSpPr>
        <dsp:cNvPr id="0" name=""/>
        <dsp:cNvSpPr/>
      </dsp:nvSpPr>
      <dsp:spPr>
        <a:xfrm>
          <a:off x="-5372465" y="-822704"/>
          <a:ext cx="6397177" cy="6397177"/>
        </a:xfrm>
        <a:prstGeom prst="blockArc">
          <a:avLst>
            <a:gd name="adj1" fmla="val 18900000"/>
            <a:gd name="adj2" fmla="val 2700000"/>
            <a:gd name="adj3" fmla="val 338"/>
          </a:avLst>
        </a:prstGeom>
        <a:noFill/>
        <a:ln w="12700" cap="flat" cmpd="sng" algn="ctr">
          <a:solidFill>
            <a:srgbClr val="467A78"/>
          </a:solidFill>
          <a:prstDash val="solid"/>
          <a:miter lim="800000"/>
        </a:ln>
        <a:effectLst/>
      </dsp:spPr>
      <dsp:style>
        <a:lnRef idx="2">
          <a:scrgbClr r="0" g="0" b="0"/>
        </a:lnRef>
        <a:fillRef idx="0">
          <a:scrgbClr r="0" g="0" b="0"/>
        </a:fillRef>
        <a:effectRef idx="0">
          <a:scrgbClr r="0" g="0" b="0"/>
        </a:effectRef>
        <a:fontRef idx="minor"/>
      </dsp:style>
    </dsp:sp>
    <dsp:sp modelId="{2828C524-579B-4446-8EFB-3EAC54AB018D}">
      <dsp:nvSpPr>
        <dsp:cNvPr id="0" name=""/>
        <dsp:cNvSpPr/>
      </dsp:nvSpPr>
      <dsp:spPr>
        <a:xfrm>
          <a:off x="536475" y="365316"/>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latin typeface="Source Sans Pro" panose="020B0503030403020204" pitchFamily="34" charset="0"/>
            <a:ea typeface="Source Sans Pro" panose="020B0503030403020204" pitchFamily="34" charset="0"/>
          </a:endParaRPr>
        </a:p>
      </dsp:txBody>
      <dsp:txXfrm>
        <a:off x="536475" y="365316"/>
        <a:ext cx="9913075" cy="731012"/>
      </dsp:txXfrm>
    </dsp:sp>
    <dsp:sp modelId="{0DC60721-3F12-A642-80A9-2F994F023232}">
      <dsp:nvSpPr>
        <dsp:cNvPr id="0" name=""/>
        <dsp:cNvSpPr/>
      </dsp:nvSpPr>
      <dsp:spPr>
        <a:xfrm>
          <a:off x="79592" y="273939"/>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434B212F-2D07-1446-93B5-B136573474F6}">
      <dsp:nvSpPr>
        <dsp:cNvPr id="0" name=""/>
        <dsp:cNvSpPr/>
      </dsp:nvSpPr>
      <dsp:spPr>
        <a:xfrm>
          <a:off x="955581" y="1462024"/>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1462024"/>
        <a:ext cx="9493969" cy="731012"/>
      </dsp:txXfrm>
    </dsp:sp>
    <dsp:sp modelId="{4158D907-41A1-0E40-BB77-3146176A25DA}">
      <dsp:nvSpPr>
        <dsp:cNvPr id="0" name=""/>
        <dsp:cNvSpPr/>
      </dsp:nvSpPr>
      <dsp:spPr>
        <a:xfrm>
          <a:off x="498698" y="1370647"/>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16FBC536-F710-CB4C-9589-9B3408895722}">
      <dsp:nvSpPr>
        <dsp:cNvPr id="0" name=""/>
        <dsp:cNvSpPr/>
      </dsp:nvSpPr>
      <dsp:spPr>
        <a:xfrm>
          <a:off x="955581" y="2558732"/>
          <a:ext cx="9493969"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955581" y="2558732"/>
        <a:ext cx="9493969" cy="731012"/>
      </dsp:txXfrm>
    </dsp:sp>
    <dsp:sp modelId="{758349A3-BCA3-6748-B3FC-75A9A805E797}">
      <dsp:nvSpPr>
        <dsp:cNvPr id="0" name=""/>
        <dsp:cNvSpPr/>
      </dsp:nvSpPr>
      <dsp:spPr>
        <a:xfrm>
          <a:off x="498698" y="2467356"/>
          <a:ext cx="913765" cy="913765"/>
        </a:xfrm>
        <a:prstGeom prst="ellipse">
          <a:avLst/>
        </a:prstGeom>
        <a:solidFill>
          <a:schemeClr val="lt1">
            <a:hueOff val="0"/>
            <a:satOff val="0"/>
            <a:lumOff val="0"/>
            <a:alphaOff val="0"/>
          </a:schemeClr>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dsp:style>
    </dsp:sp>
    <dsp:sp modelId="{88519641-7E92-D646-9DB6-1EA574EDB9ED}">
      <dsp:nvSpPr>
        <dsp:cNvPr id="0" name=""/>
        <dsp:cNvSpPr/>
      </dsp:nvSpPr>
      <dsp:spPr>
        <a:xfrm>
          <a:off x="536475" y="3655440"/>
          <a:ext cx="9913075" cy="731012"/>
        </a:xfrm>
        <a:prstGeom prst="rect">
          <a:avLst/>
        </a:prstGeom>
        <a:solidFill>
          <a:schemeClr val="bg2"/>
        </a:solidFill>
        <a:ln w="12700" cap="flat" cmpd="sng" algn="ctr">
          <a:solidFill>
            <a:srgbClr val="467A7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0241" tIns="81280" rIns="81280" bIns="81280" numCol="1" spcCol="1270" anchor="ctr" anchorCtr="0">
          <a:noAutofit/>
        </a:bodyPr>
        <a:lstStyle/>
        <a:p>
          <a:pPr marL="0" lvl="0" indent="0" algn="l" defTabSz="1422400">
            <a:lnSpc>
              <a:spcPct val="90000"/>
            </a:lnSpc>
            <a:spcBef>
              <a:spcPct val="0"/>
            </a:spcBef>
            <a:spcAft>
              <a:spcPct val="35000"/>
            </a:spcAft>
            <a:buNone/>
          </a:pPr>
          <a:endParaRPr lang="en-GB" sz="3200" b="1" i="0" kern="1200">
            <a:solidFill>
              <a:srgbClr val="467A78"/>
            </a:solidFill>
          </a:endParaRPr>
        </a:p>
      </dsp:txBody>
      <dsp:txXfrm>
        <a:off x="536475" y="3655440"/>
        <a:ext cx="9913075" cy="731012"/>
      </dsp:txXfrm>
    </dsp:sp>
    <dsp:sp modelId="{63DA9246-F746-2441-9298-2B85141C1187}">
      <dsp:nvSpPr>
        <dsp:cNvPr id="0" name=""/>
        <dsp:cNvSpPr/>
      </dsp:nvSpPr>
      <dsp:spPr>
        <a:xfrm>
          <a:off x="79592" y="3564064"/>
          <a:ext cx="913765" cy="913765"/>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83673A-2014-0547-8163-2E1B69DA5EC1}">
      <dsp:nvSpPr>
        <dsp:cNvPr id="0" name=""/>
        <dsp:cNvSpPr/>
      </dsp:nvSpPr>
      <dsp:spPr>
        <a:xfrm>
          <a:off x="2241532" y="1491140"/>
          <a:ext cx="484885" cy="91440"/>
        </a:xfrm>
        <a:custGeom>
          <a:avLst/>
          <a:gdLst/>
          <a:ahLst/>
          <a:cxnLst/>
          <a:rect l="0" t="0" r="0" b="0"/>
          <a:pathLst>
            <a:path>
              <a:moveTo>
                <a:pt x="0" y="45720"/>
              </a:moveTo>
              <a:lnTo>
                <a:pt x="484885"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471087" y="1534282"/>
        <a:ext cx="25774" cy="5154"/>
      </dsp:txXfrm>
    </dsp:sp>
    <dsp:sp modelId="{AF7B26E2-EADA-864B-8CE9-A1CB17A05042}">
      <dsp:nvSpPr>
        <dsp:cNvPr id="0" name=""/>
        <dsp:cNvSpPr/>
      </dsp:nvSpPr>
      <dsp:spPr>
        <a:xfrm>
          <a:off x="2092" y="864488"/>
          <a:ext cx="2241239" cy="134474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Themes for the year</a:t>
          </a:r>
        </a:p>
      </dsp:txBody>
      <dsp:txXfrm>
        <a:off x="2092" y="864488"/>
        <a:ext cx="2241239" cy="1344743"/>
      </dsp:txXfrm>
    </dsp:sp>
    <dsp:sp modelId="{C7A01794-B9A5-E24A-9CD3-973AA5718970}">
      <dsp:nvSpPr>
        <dsp:cNvPr id="0" name=""/>
        <dsp:cNvSpPr/>
      </dsp:nvSpPr>
      <dsp:spPr>
        <a:xfrm>
          <a:off x="4998257" y="1491140"/>
          <a:ext cx="484885" cy="91440"/>
        </a:xfrm>
        <a:custGeom>
          <a:avLst/>
          <a:gdLst/>
          <a:ahLst/>
          <a:cxnLst/>
          <a:rect l="0" t="0" r="0" b="0"/>
          <a:pathLst>
            <a:path>
              <a:moveTo>
                <a:pt x="0" y="45720"/>
              </a:moveTo>
              <a:lnTo>
                <a:pt x="484885" y="45720"/>
              </a:lnTo>
            </a:path>
          </a:pathLst>
        </a:custGeom>
        <a:noFill/>
        <a:ln w="6350" cap="flat" cmpd="sng" algn="ctr">
          <a:solidFill>
            <a:schemeClr val="accent2">
              <a:hueOff val="-291073"/>
              <a:satOff val="-16786"/>
              <a:lumOff val="172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227812" y="1534282"/>
        <a:ext cx="25774" cy="5154"/>
      </dsp:txXfrm>
    </dsp:sp>
    <dsp:sp modelId="{50575033-713D-274C-9035-C2FD45EB1394}">
      <dsp:nvSpPr>
        <dsp:cNvPr id="0" name=""/>
        <dsp:cNvSpPr/>
      </dsp:nvSpPr>
      <dsp:spPr>
        <a:xfrm>
          <a:off x="2758817" y="864488"/>
          <a:ext cx="2241239" cy="1344743"/>
        </a:xfrm>
        <a:prstGeom prst="rect">
          <a:avLst/>
        </a:prstGeom>
        <a:solidFill>
          <a:schemeClr val="accent2">
            <a:hueOff val="-242561"/>
            <a:satOff val="-13988"/>
            <a:lumOff val="143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Content calendar</a:t>
          </a:r>
        </a:p>
      </dsp:txBody>
      <dsp:txXfrm>
        <a:off x="2758817" y="864488"/>
        <a:ext cx="2241239" cy="1344743"/>
      </dsp:txXfrm>
    </dsp:sp>
    <dsp:sp modelId="{01257CC5-BC6C-634F-A686-CD759B490B90}">
      <dsp:nvSpPr>
        <dsp:cNvPr id="0" name=""/>
        <dsp:cNvSpPr/>
      </dsp:nvSpPr>
      <dsp:spPr>
        <a:xfrm>
          <a:off x="7754982" y="1491140"/>
          <a:ext cx="484885" cy="91440"/>
        </a:xfrm>
        <a:custGeom>
          <a:avLst/>
          <a:gdLst/>
          <a:ahLst/>
          <a:cxnLst/>
          <a:rect l="0" t="0" r="0" b="0"/>
          <a:pathLst>
            <a:path>
              <a:moveTo>
                <a:pt x="0" y="45720"/>
              </a:moveTo>
              <a:lnTo>
                <a:pt x="484885" y="45720"/>
              </a:lnTo>
            </a:path>
          </a:pathLst>
        </a:custGeom>
        <a:noFill/>
        <a:ln w="6350" cap="flat" cmpd="sng" algn="ctr">
          <a:solidFill>
            <a:schemeClr val="accent2">
              <a:hueOff val="-582145"/>
              <a:satOff val="-33571"/>
              <a:lumOff val="345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7984537" y="1534282"/>
        <a:ext cx="25774" cy="5154"/>
      </dsp:txXfrm>
    </dsp:sp>
    <dsp:sp modelId="{741F1593-FA37-7441-945C-77CBA0E461A7}">
      <dsp:nvSpPr>
        <dsp:cNvPr id="0" name=""/>
        <dsp:cNvSpPr/>
      </dsp:nvSpPr>
      <dsp:spPr>
        <a:xfrm>
          <a:off x="5515542" y="864488"/>
          <a:ext cx="2241239" cy="1344743"/>
        </a:xfrm>
        <a:prstGeom prst="rect">
          <a:avLst/>
        </a:prstGeom>
        <a:solidFill>
          <a:schemeClr val="accent2">
            <a:hueOff val="-485121"/>
            <a:satOff val="-27976"/>
            <a:lumOff val="287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Content guidelines</a:t>
          </a:r>
        </a:p>
      </dsp:txBody>
      <dsp:txXfrm>
        <a:off x="5515542" y="864488"/>
        <a:ext cx="2241239" cy="1344743"/>
      </dsp:txXfrm>
    </dsp:sp>
    <dsp:sp modelId="{C3C26622-0161-694F-A536-62B9EE520FAA}">
      <dsp:nvSpPr>
        <dsp:cNvPr id="0" name=""/>
        <dsp:cNvSpPr/>
      </dsp:nvSpPr>
      <dsp:spPr>
        <a:xfrm>
          <a:off x="1122712" y="2207432"/>
          <a:ext cx="8270175" cy="484885"/>
        </a:xfrm>
        <a:custGeom>
          <a:avLst/>
          <a:gdLst/>
          <a:ahLst/>
          <a:cxnLst/>
          <a:rect l="0" t="0" r="0" b="0"/>
          <a:pathLst>
            <a:path>
              <a:moveTo>
                <a:pt x="8270175" y="0"/>
              </a:moveTo>
              <a:lnTo>
                <a:pt x="8270175" y="259542"/>
              </a:lnTo>
              <a:lnTo>
                <a:pt x="0" y="259542"/>
              </a:lnTo>
              <a:lnTo>
                <a:pt x="0" y="484885"/>
              </a:lnTo>
            </a:path>
          </a:pathLst>
        </a:custGeom>
        <a:noFill/>
        <a:ln w="6350" cap="flat" cmpd="sng" algn="ctr">
          <a:solidFill>
            <a:schemeClr val="accent2">
              <a:hueOff val="-873218"/>
              <a:satOff val="-50357"/>
              <a:lumOff val="517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050644" y="2447297"/>
        <a:ext cx="414311" cy="5154"/>
      </dsp:txXfrm>
    </dsp:sp>
    <dsp:sp modelId="{69232E0E-ED5C-CB41-92E8-7FD037CAC03E}">
      <dsp:nvSpPr>
        <dsp:cNvPr id="0" name=""/>
        <dsp:cNvSpPr/>
      </dsp:nvSpPr>
      <dsp:spPr>
        <a:xfrm>
          <a:off x="8272267" y="864488"/>
          <a:ext cx="2241239" cy="1344743"/>
        </a:xfrm>
        <a:prstGeom prst="rect">
          <a:avLst/>
        </a:prstGeom>
        <a:solidFill>
          <a:schemeClr val="accent2">
            <a:hueOff val="-727682"/>
            <a:satOff val="-41964"/>
            <a:lumOff val="431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Content creation and editing</a:t>
          </a:r>
        </a:p>
      </dsp:txBody>
      <dsp:txXfrm>
        <a:off x="8272267" y="864488"/>
        <a:ext cx="2241239" cy="1344743"/>
      </dsp:txXfrm>
    </dsp:sp>
    <dsp:sp modelId="{F2AFBBC5-4407-EE4C-9A3B-D83BEB668688}">
      <dsp:nvSpPr>
        <dsp:cNvPr id="0" name=""/>
        <dsp:cNvSpPr/>
      </dsp:nvSpPr>
      <dsp:spPr>
        <a:xfrm>
          <a:off x="2241532" y="3351369"/>
          <a:ext cx="484885" cy="91440"/>
        </a:xfrm>
        <a:custGeom>
          <a:avLst/>
          <a:gdLst/>
          <a:ahLst/>
          <a:cxnLst/>
          <a:rect l="0" t="0" r="0" b="0"/>
          <a:pathLst>
            <a:path>
              <a:moveTo>
                <a:pt x="0" y="45720"/>
              </a:moveTo>
              <a:lnTo>
                <a:pt x="484885" y="45720"/>
              </a:lnTo>
            </a:path>
          </a:pathLst>
        </a:custGeom>
        <a:noFill/>
        <a:ln w="6350" cap="flat" cmpd="sng" algn="ctr">
          <a:solidFill>
            <a:schemeClr val="accent2">
              <a:hueOff val="-1164290"/>
              <a:satOff val="-67142"/>
              <a:lumOff val="690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2471087" y="3394512"/>
        <a:ext cx="25774" cy="5154"/>
      </dsp:txXfrm>
    </dsp:sp>
    <dsp:sp modelId="{4F6DCD69-A2C6-3B46-B70C-A005BF1451A2}">
      <dsp:nvSpPr>
        <dsp:cNvPr id="0" name=""/>
        <dsp:cNvSpPr/>
      </dsp:nvSpPr>
      <dsp:spPr>
        <a:xfrm>
          <a:off x="2092" y="2724717"/>
          <a:ext cx="2241239" cy="1344743"/>
        </a:xfrm>
        <a:prstGeom prst="rect">
          <a:avLst/>
        </a:prstGeom>
        <a:solidFill>
          <a:schemeClr val="accent2">
            <a:hueOff val="-970242"/>
            <a:satOff val="-55952"/>
            <a:lumOff val="575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Publish or schedule</a:t>
          </a:r>
        </a:p>
      </dsp:txBody>
      <dsp:txXfrm>
        <a:off x="2092" y="2724717"/>
        <a:ext cx="2241239" cy="1344743"/>
      </dsp:txXfrm>
    </dsp:sp>
    <dsp:sp modelId="{D518A3BE-F50D-D54B-9FBD-21B2828CE82D}">
      <dsp:nvSpPr>
        <dsp:cNvPr id="0" name=""/>
        <dsp:cNvSpPr/>
      </dsp:nvSpPr>
      <dsp:spPr>
        <a:xfrm>
          <a:off x="4998257" y="3351369"/>
          <a:ext cx="484885" cy="91440"/>
        </a:xfrm>
        <a:custGeom>
          <a:avLst/>
          <a:gdLst/>
          <a:ahLst/>
          <a:cxnLst/>
          <a:rect l="0" t="0" r="0" b="0"/>
          <a:pathLst>
            <a:path>
              <a:moveTo>
                <a:pt x="0" y="45720"/>
              </a:moveTo>
              <a:lnTo>
                <a:pt x="484885" y="45720"/>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GB" sz="500" kern="1200"/>
        </a:p>
      </dsp:txBody>
      <dsp:txXfrm>
        <a:off x="5227812" y="3394512"/>
        <a:ext cx="25774" cy="5154"/>
      </dsp:txXfrm>
    </dsp:sp>
    <dsp:sp modelId="{C59D82E7-212D-0948-B64A-9F7115247E19}">
      <dsp:nvSpPr>
        <dsp:cNvPr id="0" name=""/>
        <dsp:cNvSpPr/>
      </dsp:nvSpPr>
      <dsp:spPr>
        <a:xfrm>
          <a:off x="2758817" y="2724717"/>
          <a:ext cx="2241239" cy="1344743"/>
        </a:xfrm>
        <a:prstGeom prst="rect">
          <a:avLst/>
        </a:prstGeom>
        <a:solidFill>
          <a:schemeClr val="accent2">
            <a:hueOff val="-1212803"/>
            <a:satOff val="-69940"/>
            <a:lumOff val="719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Distribute and promote</a:t>
          </a:r>
        </a:p>
      </dsp:txBody>
      <dsp:txXfrm>
        <a:off x="2758817" y="2724717"/>
        <a:ext cx="2241239" cy="1344743"/>
      </dsp:txXfrm>
    </dsp:sp>
    <dsp:sp modelId="{345A38D6-DA8C-554B-A6A4-1626501B34A7}">
      <dsp:nvSpPr>
        <dsp:cNvPr id="0" name=""/>
        <dsp:cNvSpPr/>
      </dsp:nvSpPr>
      <dsp:spPr>
        <a:xfrm>
          <a:off x="5515542" y="2724717"/>
          <a:ext cx="2241239" cy="1344743"/>
        </a:xfrm>
        <a:prstGeom prst="rect">
          <a:avLst/>
        </a:prstGeom>
        <a:solidFill>
          <a:schemeClr val="accent2">
            <a:hueOff val="-1455363"/>
            <a:satOff val="-83928"/>
            <a:lumOff val="862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09823" tIns="115278" rIns="109823" bIns="115278" numCol="1" spcCol="1270" anchor="ctr" anchorCtr="0">
          <a:noAutofit/>
        </a:bodyPr>
        <a:lstStyle/>
        <a:p>
          <a:pPr marL="0" lvl="0" indent="0" algn="ctr" defTabSz="1155700">
            <a:lnSpc>
              <a:spcPct val="90000"/>
            </a:lnSpc>
            <a:spcBef>
              <a:spcPct val="0"/>
            </a:spcBef>
            <a:spcAft>
              <a:spcPct val="35000"/>
            </a:spcAft>
            <a:buNone/>
          </a:pPr>
          <a:r>
            <a:rPr lang="en-GB" sz="2600" kern="1200"/>
            <a:t>Review</a:t>
          </a:r>
        </a:p>
      </dsp:txBody>
      <dsp:txXfrm>
        <a:off x="5515542" y="2724717"/>
        <a:ext cx="2241239" cy="13447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8DF402-A7EC-F945-BD7B-4725B9818E36}">
      <dsp:nvSpPr>
        <dsp:cNvPr id="0" name=""/>
        <dsp:cNvSpPr/>
      </dsp:nvSpPr>
      <dsp:spPr>
        <a:xfrm>
          <a:off x="0" y="602"/>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53DF356-37FF-9A42-BB1C-E08B7015DB99}">
      <dsp:nvSpPr>
        <dsp:cNvPr id="0" name=""/>
        <dsp:cNvSpPr/>
      </dsp:nvSpPr>
      <dsp:spPr>
        <a:xfrm>
          <a:off x="153041" y="114434"/>
          <a:ext cx="278257" cy="278257"/>
        </a:xfrm>
        <a:prstGeom prst="rect">
          <a:avLst/>
        </a:prstGeom>
        <a:solidFill>
          <a:schemeClr val="accent2">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EBCAC7-F482-3A4B-AF59-F51E01106E21}">
      <dsp:nvSpPr>
        <dsp:cNvPr id="0" name=""/>
        <dsp:cNvSpPr/>
      </dsp:nvSpPr>
      <dsp:spPr>
        <a:xfrm>
          <a:off x="584340" y="602"/>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GB" sz="2400" kern="1200"/>
            <a:t>Credible – your audience has to believe the content</a:t>
          </a:r>
          <a:endParaRPr lang="en-US" sz="2400" kern="1200"/>
        </a:p>
      </dsp:txBody>
      <dsp:txXfrm>
        <a:off x="584340" y="602"/>
        <a:ext cx="9931259" cy="505922"/>
      </dsp:txXfrm>
    </dsp:sp>
    <dsp:sp modelId="{61A269F3-5EBD-5E48-8138-0E5A718A47D3}">
      <dsp:nvSpPr>
        <dsp:cNvPr id="0" name=""/>
        <dsp:cNvSpPr/>
      </dsp:nvSpPr>
      <dsp:spPr>
        <a:xfrm>
          <a:off x="0" y="633005"/>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6F12FF-5D4E-7B4B-93BA-E9F1B1B3E890}">
      <dsp:nvSpPr>
        <dsp:cNvPr id="0" name=""/>
        <dsp:cNvSpPr/>
      </dsp:nvSpPr>
      <dsp:spPr>
        <a:xfrm>
          <a:off x="153041" y="746838"/>
          <a:ext cx="278257" cy="278257"/>
        </a:xfrm>
        <a:prstGeom prst="rect">
          <a:avLst/>
        </a:prstGeom>
        <a:solidFill>
          <a:schemeClr val="accent3">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983448-6FBA-8F4A-8995-C72126AEE44A}">
      <dsp:nvSpPr>
        <dsp:cNvPr id="0" name=""/>
        <dsp:cNvSpPr/>
      </dsp:nvSpPr>
      <dsp:spPr>
        <a:xfrm>
          <a:off x="584340" y="633005"/>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GB" sz="2400" kern="1200"/>
            <a:t>Shareable – ask ‘Will my audience want to share this?’</a:t>
          </a:r>
          <a:endParaRPr lang="en-US" sz="2400" kern="1200"/>
        </a:p>
      </dsp:txBody>
      <dsp:txXfrm>
        <a:off x="584340" y="633005"/>
        <a:ext cx="9931259" cy="505922"/>
      </dsp:txXfrm>
    </dsp:sp>
    <dsp:sp modelId="{66DDD5D3-6DDA-294C-8BF1-AF9CE270BA2D}">
      <dsp:nvSpPr>
        <dsp:cNvPr id="0" name=""/>
        <dsp:cNvSpPr/>
      </dsp:nvSpPr>
      <dsp:spPr>
        <a:xfrm>
          <a:off x="0" y="1265408"/>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D6491D-2051-8A40-8FAF-E200829BACCC}">
      <dsp:nvSpPr>
        <dsp:cNvPr id="0" name=""/>
        <dsp:cNvSpPr/>
      </dsp:nvSpPr>
      <dsp:spPr>
        <a:xfrm>
          <a:off x="153041" y="1379241"/>
          <a:ext cx="278257" cy="278257"/>
        </a:xfrm>
        <a:prstGeom prst="rect">
          <a:avLst/>
        </a:prstGeom>
        <a:solidFill>
          <a:schemeClr val="accent4">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F78955-2A7C-5B46-9F78-3673C2808266}">
      <dsp:nvSpPr>
        <dsp:cNvPr id="0" name=""/>
        <dsp:cNvSpPr/>
      </dsp:nvSpPr>
      <dsp:spPr>
        <a:xfrm>
          <a:off x="584340" y="1265408"/>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GB" sz="2400" kern="1200"/>
            <a:t>Useful or fun – ask ‘Does it pass the ‘so what?’ test?’</a:t>
          </a:r>
          <a:endParaRPr lang="en-US" sz="2400" kern="1200"/>
        </a:p>
      </dsp:txBody>
      <dsp:txXfrm>
        <a:off x="584340" y="1265408"/>
        <a:ext cx="9931259" cy="505922"/>
      </dsp:txXfrm>
    </dsp:sp>
    <dsp:sp modelId="{2AAFAF0D-6FF3-2E48-B03B-4904CE72C7FA}">
      <dsp:nvSpPr>
        <dsp:cNvPr id="0" name=""/>
        <dsp:cNvSpPr/>
      </dsp:nvSpPr>
      <dsp:spPr>
        <a:xfrm>
          <a:off x="0" y="1897812"/>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E181E07-194E-3A4E-94A3-23B2E4CBFCDB}">
      <dsp:nvSpPr>
        <dsp:cNvPr id="0" name=""/>
        <dsp:cNvSpPr/>
      </dsp:nvSpPr>
      <dsp:spPr>
        <a:xfrm>
          <a:off x="153041" y="2011644"/>
          <a:ext cx="278257" cy="278257"/>
        </a:xfrm>
        <a:prstGeom prst="rect">
          <a:avLst/>
        </a:prstGeom>
        <a:solidFill>
          <a:schemeClr val="accent5">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B881EA-0D5D-8D4C-A37B-A3D0548AEFCD}">
      <dsp:nvSpPr>
        <dsp:cNvPr id="0" name=""/>
        <dsp:cNvSpPr/>
      </dsp:nvSpPr>
      <dsp:spPr>
        <a:xfrm>
          <a:off x="584340" y="1897812"/>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GB" sz="2400" kern="1200"/>
            <a:t>Interesting – ask ‘</a:t>
          </a:r>
          <a:r>
            <a:rPr lang="en-US" sz="2400" kern="1200"/>
            <a:t>Is it worth making a remark about?’</a:t>
          </a:r>
        </a:p>
      </dsp:txBody>
      <dsp:txXfrm>
        <a:off x="584340" y="1897812"/>
        <a:ext cx="9931259" cy="505922"/>
      </dsp:txXfrm>
    </dsp:sp>
    <dsp:sp modelId="{CD428EEE-E41D-FE4E-815A-F41193410276}">
      <dsp:nvSpPr>
        <dsp:cNvPr id="0" name=""/>
        <dsp:cNvSpPr/>
      </dsp:nvSpPr>
      <dsp:spPr>
        <a:xfrm>
          <a:off x="0" y="2530215"/>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3CA0D9-750B-7A4F-88C9-748530A56D4A}">
      <dsp:nvSpPr>
        <dsp:cNvPr id="0" name=""/>
        <dsp:cNvSpPr/>
      </dsp:nvSpPr>
      <dsp:spPr>
        <a:xfrm>
          <a:off x="153041" y="2644047"/>
          <a:ext cx="278257" cy="278257"/>
        </a:xfrm>
        <a:prstGeom prst="rect">
          <a:avLst/>
        </a:prstGeom>
        <a:solidFill>
          <a:schemeClr val="accent6">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5C71F2-91E1-BB4C-A556-487AE083D143}">
      <dsp:nvSpPr>
        <dsp:cNvPr id="0" name=""/>
        <dsp:cNvSpPr/>
      </dsp:nvSpPr>
      <dsp:spPr>
        <a:xfrm>
          <a:off x="584340" y="2530215"/>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US" sz="2400" kern="1200"/>
            <a:t>Relevant – it is crucial that your audience value the content</a:t>
          </a:r>
        </a:p>
      </dsp:txBody>
      <dsp:txXfrm>
        <a:off x="584340" y="2530215"/>
        <a:ext cx="9931259" cy="505922"/>
      </dsp:txXfrm>
    </dsp:sp>
    <dsp:sp modelId="{66B1505F-0951-5E40-9898-387B57BDD3AF}">
      <dsp:nvSpPr>
        <dsp:cNvPr id="0" name=""/>
        <dsp:cNvSpPr/>
      </dsp:nvSpPr>
      <dsp:spPr>
        <a:xfrm>
          <a:off x="0" y="3162618"/>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EB0B0B-DD3D-0942-8BF9-BD077D6BDB82}">
      <dsp:nvSpPr>
        <dsp:cNvPr id="0" name=""/>
        <dsp:cNvSpPr/>
      </dsp:nvSpPr>
      <dsp:spPr>
        <a:xfrm>
          <a:off x="153041" y="3276451"/>
          <a:ext cx="278257" cy="278257"/>
        </a:xfrm>
        <a:prstGeom prst="rect">
          <a:avLst/>
        </a:prstGeom>
        <a:solidFill>
          <a:schemeClr val="accent2">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2103CD-17F7-D94B-B6D9-C8F29CD9CC09}">
      <dsp:nvSpPr>
        <dsp:cNvPr id="0" name=""/>
        <dsp:cNvSpPr/>
      </dsp:nvSpPr>
      <dsp:spPr>
        <a:xfrm>
          <a:off x="584340" y="3162618"/>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US" sz="2400" kern="1200"/>
            <a:t>Timely – content is most effective in the right place at the right time</a:t>
          </a:r>
        </a:p>
      </dsp:txBody>
      <dsp:txXfrm>
        <a:off x="584340" y="3162618"/>
        <a:ext cx="9931259" cy="505922"/>
      </dsp:txXfrm>
    </dsp:sp>
    <dsp:sp modelId="{FE4476B8-E35A-2C47-B9CF-F8615D68C74F}">
      <dsp:nvSpPr>
        <dsp:cNvPr id="0" name=""/>
        <dsp:cNvSpPr/>
      </dsp:nvSpPr>
      <dsp:spPr>
        <a:xfrm>
          <a:off x="0" y="3795021"/>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85B358-FF49-794F-BA00-37C80EA406B3}">
      <dsp:nvSpPr>
        <dsp:cNvPr id="0" name=""/>
        <dsp:cNvSpPr/>
      </dsp:nvSpPr>
      <dsp:spPr>
        <a:xfrm>
          <a:off x="153041" y="3908854"/>
          <a:ext cx="278257" cy="278257"/>
        </a:xfrm>
        <a:prstGeom prst="rect">
          <a:avLst/>
        </a:prstGeom>
        <a:solidFill>
          <a:schemeClr val="accent3">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2217FF-C035-DA44-BB55-700FD7CB3816}">
      <dsp:nvSpPr>
        <dsp:cNvPr id="0" name=""/>
        <dsp:cNvSpPr/>
      </dsp:nvSpPr>
      <dsp:spPr>
        <a:xfrm>
          <a:off x="584340" y="3795021"/>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US" sz="2400" kern="1200"/>
            <a:t>Different – ask ‘Has this been done before?’ </a:t>
          </a:r>
        </a:p>
      </dsp:txBody>
      <dsp:txXfrm>
        <a:off x="584340" y="3795021"/>
        <a:ext cx="9931259" cy="505922"/>
      </dsp:txXfrm>
    </dsp:sp>
    <dsp:sp modelId="{06333499-D1C3-FE43-881E-779E0DF23744}">
      <dsp:nvSpPr>
        <dsp:cNvPr id="0" name=""/>
        <dsp:cNvSpPr/>
      </dsp:nvSpPr>
      <dsp:spPr>
        <a:xfrm>
          <a:off x="0" y="4427425"/>
          <a:ext cx="10515600" cy="50592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F26BEB8-A69C-6F45-A94E-5168E7E70229}">
      <dsp:nvSpPr>
        <dsp:cNvPr id="0" name=""/>
        <dsp:cNvSpPr/>
      </dsp:nvSpPr>
      <dsp:spPr>
        <a:xfrm>
          <a:off x="153041" y="4541257"/>
          <a:ext cx="278257" cy="278257"/>
        </a:xfrm>
        <a:prstGeom prst="rect">
          <a:avLst/>
        </a:prstGeom>
        <a:solidFill>
          <a:schemeClr val="accent4">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EE963D-6090-5F47-8777-590100536F47}">
      <dsp:nvSpPr>
        <dsp:cNvPr id="0" name=""/>
        <dsp:cNvSpPr/>
      </dsp:nvSpPr>
      <dsp:spPr>
        <a:xfrm>
          <a:off x="584340" y="4427425"/>
          <a:ext cx="9931259" cy="5059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543" tIns="53543" rIns="53543" bIns="53543" numCol="1" spcCol="1270" anchor="ctr" anchorCtr="0">
          <a:noAutofit/>
        </a:bodyPr>
        <a:lstStyle/>
        <a:p>
          <a:pPr marL="0" lvl="0" indent="0" algn="l" defTabSz="1066800">
            <a:lnSpc>
              <a:spcPct val="100000"/>
            </a:lnSpc>
            <a:spcBef>
              <a:spcPct val="0"/>
            </a:spcBef>
            <a:spcAft>
              <a:spcPct val="35000"/>
            </a:spcAft>
            <a:buNone/>
          </a:pPr>
          <a:r>
            <a:rPr lang="en-US" sz="2400" kern="1200"/>
            <a:t>On brand and authentic - Consumers expect to link content and b</a:t>
          </a:r>
          <a:r>
            <a:rPr lang="en-GB" sz="2400" kern="1200"/>
            <a:t>rand.</a:t>
          </a:r>
          <a:endParaRPr lang="en-US" sz="2400" kern="1200"/>
        </a:p>
      </dsp:txBody>
      <dsp:txXfrm>
        <a:off x="584340" y="4427425"/>
        <a:ext cx="9931259" cy="50592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C9BE231-3047-46CC-8EB7-0A9C6A23B5E3}" type="datetimeFigureOut">
              <a:rPr lang="en-GB" smtClean="0"/>
              <a:pPr/>
              <a:t>24/12/2024</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C0D405B-D0BD-49FD-B9CE-587CD7BE6392}" type="slidenum">
              <a:rPr lang="en-GB" smtClean="0"/>
              <a:pPr/>
              <a:t>‹N°›</a:t>
            </a:fld>
            <a:endParaRPr lang="en-GB"/>
          </a:p>
        </p:txBody>
      </p:sp>
    </p:spTree>
    <p:extLst>
      <p:ext uri="{BB962C8B-B14F-4D97-AF65-F5344CB8AC3E}">
        <p14:creationId xmlns:p14="http://schemas.microsoft.com/office/powerpoint/2010/main" val="1930238602"/>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tiff>
</file>

<file path=ppt/media/image12.tiff>
</file>

<file path=ppt/media/image13.png>
</file>

<file path=ppt/media/image14.tiff>
</file>

<file path=ppt/media/image15.tiff>
</file>

<file path=ppt/media/image16.tiff>
</file>

<file path=ppt/media/image17.tiff>
</file>

<file path=ppt/media/image18.tiff>
</file>

<file path=ppt/media/image19.png>
</file>

<file path=ppt/media/image2.png>
</file>

<file path=ppt/media/image20.png>
</file>

<file path=ppt/media/image21.jpeg>
</file>

<file path=ppt/media/image22.jpe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AD29C7B-D5A1-4F4F-81D6-26274366EFEE}" type="datetimeFigureOut">
              <a:rPr lang="en-GB" smtClean="0"/>
              <a:t>24/12/2024</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0C9930-0A10-4D51-BF8B-58A66CF9DE84}" type="slidenum">
              <a:rPr lang="en-GB" smtClean="0"/>
              <a:t>‹N°›</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nef.vn/trai-nghiem-nguoi-dung/" TargetMode="External"/><Relationship Id="rId2" Type="http://schemas.openxmlformats.org/officeDocument/2006/relationships/slide" Target="../slides/slide28.xml"/><Relationship Id="rId1" Type="http://schemas.openxmlformats.org/officeDocument/2006/relationships/notesMaster" Target="../notesMasters/notesMaster1.xml"/><Relationship Id="rId4" Type="http://schemas.openxmlformats.org/officeDocument/2006/relationships/hyperlink" Target="https://twitter.com/intent/tweet?url=https%3A%2F%2Fpeoplepulse.com%2F%3Fp%3D13922&amp;text=The%20average%20firm%20loses%20between%2020%20to%2040%25%20of%20its%20customers%20per%20year.&amp;via=people_pulse&amp;related=people_pulse"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a:t>
            </a:fld>
            <a:endParaRPr lang="en-GB"/>
          </a:p>
        </p:txBody>
      </p:sp>
    </p:spTree>
    <p:extLst>
      <p:ext uri="{BB962C8B-B14F-4D97-AF65-F5344CB8AC3E}">
        <p14:creationId xmlns:p14="http://schemas.microsoft.com/office/powerpoint/2010/main" val="29192434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18</a:t>
            </a:fld>
            <a:endParaRPr lang="en-GB"/>
          </a:p>
        </p:txBody>
      </p:sp>
    </p:spTree>
    <p:extLst>
      <p:ext uri="{BB962C8B-B14F-4D97-AF65-F5344CB8AC3E}">
        <p14:creationId xmlns:p14="http://schemas.microsoft.com/office/powerpoint/2010/main" val="1060235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anose="020B0604020202020204" pitchFamily="34" charset="0"/>
                <a:ea typeface="+mn-ea"/>
                <a:cs typeface="Arial" panose="020B0604020202020204" pitchFamily="34" charset="0"/>
              </a:rPr>
              <a:t>Figure 7.14 Responsive design showing updated layout for different content blocks</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21</a:t>
            </a:fld>
            <a:endParaRPr lang="en-GB"/>
          </a:p>
        </p:txBody>
      </p:sp>
    </p:spTree>
    <p:extLst>
      <p:ext uri="{BB962C8B-B14F-4D97-AF65-F5344CB8AC3E}">
        <p14:creationId xmlns:p14="http://schemas.microsoft.com/office/powerpoint/2010/main" val="4175797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a:t>Sự khác biệt giữa độ phức tạp của sản phẩm, giá trị khách hàng và loại trải nghiệm trực tuyến được sử dụng để cung cấp dịch vụ: SP càng phức tạp và càng cần cung cấp nhiều giá trị KH thì trải nghiệm kh trực tuyến cũng phải tăng theo</a:t>
            </a:r>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22</a:t>
            </a:fld>
            <a:endParaRPr lang="en-GB"/>
          </a:p>
        </p:txBody>
      </p:sp>
    </p:spTree>
    <p:extLst>
      <p:ext uri="{BB962C8B-B14F-4D97-AF65-F5344CB8AC3E}">
        <p14:creationId xmlns:p14="http://schemas.microsoft.com/office/powerpoint/2010/main" val="1245280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Phân tích các mục tiêu marketing cần đạt được :</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Thu hút khách hàng bằng những đề xuất giá trị rõ ràng</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Chuyển đổi khách hàng: thực hiện hành động, duy trì sự chú ý…</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Duy trì và giữ chân khách hàng</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Chất lượng dịch vụ của website </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Tương tác với thương hiệu </a:t>
            </a:r>
            <a:endParaRPr lang="en-VN" sz="1800">
              <a:solidFill>
                <a:srgbClr val="000000"/>
              </a:solidFill>
              <a:latin typeface="Montserrat" pitchFamily="2" charset="77"/>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23</a:t>
            </a:fld>
            <a:endParaRPr lang="en-GB"/>
          </a:p>
        </p:txBody>
      </p:sp>
    </p:spTree>
    <p:extLst>
      <p:ext uri="{BB962C8B-B14F-4D97-AF65-F5344CB8AC3E}">
        <p14:creationId xmlns:p14="http://schemas.microsoft.com/office/powerpoint/2010/main" val="1149017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 name="Notes Placeholder 2"/>
          <p:cNvSpPr>
            <a:spLocks noGrp="1"/>
          </p:cNvSpPr>
          <p:nvPr>
            <p:ph type="body" idx="1"/>
          </p:nvPr>
        </p:nvSpPr>
        <p:spPr/>
        <p:txBody>
          <a:bodyPr wrap="square" numCol="1" anchor="t" anchorCtr="0" compatLnSpc="1">
            <a:prstTxWarp prst="textNoShape">
              <a:avLst/>
            </a:prstTxWarp>
          </a:bodyPr>
          <a:lstStyle/>
          <a:p>
            <a:r>
              <a:rPr lang="en-US" altLang="en-US" dirty="0">
                <a:ea typeface="ＭＳ Ｐゴシック" charset="-128"/>
              </a:rPr>
              <a:t>Podcast </a:t>
            </a:r>
            <a:r>
              <a:rPr lang="en-US" altLang="en-US" dirty="0" err="1">
                <a:ea typeface="ＭＳ Ｐゴシック" charset="-128"/>
              </a:rPr>
              <a:t>là</a:t>
            </a:r>
            <a:r>
              <a:rPr lang="en-US" altLang="en-US" dirty="0">
                <a:ea typeface="ＭＳ Ｐゴシック" charset="-128"/>
              </a:rPr>
              <a:t> </a:t>
            </a:r>
            <a:r>
              <a:rPr lang="en-US" altLang="en-US" dirty="0" err="1">
                <a:ea typeface="ＭＳ Ｐゴシック" charset="-128"/>
              </a:rPr>
              <a:t>sự</a:t>
            </a:r>
            <a:r>
              <a:rPr lang="en-US" altLang="en-US" dirty="0">
                <a:ea typeface="ＭＳ Ｐゴシック" charset="-128"/>
              </a:rPr>
              <a:t> </a:t>
            </a:r>
            <a:r>
              <a:rPr lang="en-US" altLang="en-US" dirty="0" err="1">
                <a:ea typeface="ＭＳ Ｐゴシック" charset="-128"/>
              </a:rPr>
              <a:t>kết</a:t>
            </a:r>
            <a:r>
              <a:rPr lang="en-US" altLang="en-US" dirty="0">
                <a:ea typeface="ＭＳ Ｐゴシック" charset="-128"/>
              </a:rPr>
              <a:t> </a:t>
            </a:r>
            <a:r>
              <a:rPr lang="en-US" altLang="en-US" dirty="0" err="1">
                <a:ea typeface="ＭＳ Ｐゴシック" charset="-128"/>
              </a:rPr>
              <a:t>hợp</a:t>
            </a:r>
            <a:r>
              <a:rPr lang="en-US" altLang="en-US" dirty="0">
                <a:ea typeface="ＭＳ Ｐゴシック" charset="-128"/>
              </a:rPr>
              <a:t> </a:t>
            </a:r>
            <a:r>
              <a:rPr lang="en-US" altLang="en-US" dirty="0" err="1">
                <a:ea typeface="ＭＳ Ｐゴシック" charset="-128"/>
              </a:rPr>
              <a:t>giữa</a:t>
            </a:r>
            <a:r>
              <a:rPr lang="en-US" altLang="en-US" dirty="0">
                <a:ea typeface="ＭＳ Ｐゴシック" charset="-128"/>
              </a:rPr>
              <a:t> “iPod” </a:t>
            </a:r>
            <a:r>
              <a:rPr lang="en-US" altLang="en-US" dirty="0" err="1">
                <a:ea typeface="ＭＳ Ｐゴシック" charset="-128"/>
              </a:rPr>
              <a:t>và</a:t>
            </a:r>
            <a:r>
              <a:rPr lang="en-US" altLang="en-US" dirty="0">
                <a:ea typeface="ＭＳ Ｐゴシック" charset="-128"/>
              </a:rPr>
              <a:t> “broadcasting”, </a:t>
            </a:r>
            <a:r>
              <a:rPr lang="en-US" altLang="en-US" dirty="0" err="1">
                <a:ea typeface="ＭＳ Ｐゴシック" charset="-128"/>
              </a:rPr>
              <a:t>mặc</a:t>
            </a:r>
            <a:r>
              <a:rPr lang="en-US" altLang="en-US" dirty="0">
                <a:ea typeface="ＭＳ Ｐゴシック" charset="-128"/>
              </a:rPr>
              <a:t> </a:t>
            </a:r>
            <a:r>
              <a:rPr lang="en-US" altLang="en-US" dirty="0" err="1">
                <a:ea typeface="ＭＳ Ｐゴシック" charset="-128"/>
              </a:rPr>
              <a:t>dù</a:t>
            </a:r>
            <a:r>
              <a:rPr lang="en-US" altLang="en-US" dirty="0">
                <a:ea typeface="ＭＳ Ｐゴシック" charset="-128"/>
              </a:rPr>
              <a:t> </a:t>
            </a:r>
            <a:r>
              <a:rPr lang="en-US" altLang="en-US" dirty="0" err="1">
                <a:ea typeface="ＭＳ Ｐゴシック" charset="-128"/>
              </a:rPr>
              <a:t>không</a:t>
            </a:r>
            <a:r>
              <a:rPr lang="en-US" altLang="en-US" dirty="0">
                <a:ea typeface="ＭＳ Ｐゴシック" charset="-128"/>
              </a:rPr>
              <a:t> </a:t>
            </a:r>
            <a:r>
              <a:rPr lang="en-US" altLang="en-US" dirty="0" err="1">
                <a:ea typeface="ＭＳ Ｐゴシック" charset="-128"/>
              </a:rPr>
              <a:t>cần</a:t>
            </a:r>
            <a:r>
              <a:rPr lang="en-US" altLang="en-US" dirty="0">
                <a:ea typeface="ＭＳ Ｐゴシック" charset="-128"/>
              </a:rPr>
              <a:t> </a:t>
            </a:r>
            <a:r>
              <a:rPr lang="en-US" altLang="en-US" dirty="0" err="1">
                <a:ea typeface="ＭＳ Ｐゴシック" charset="-128"/>
              </a:rPr>
              <a:t>thiết</a:t>
            </a:r>
            <a:r>
              <a:rPr lang="en-US" altLang="en-US" dirty="0">
                <a:ea typeface="ＭＳ Ｐゴシック" charset="-128"/>
              </a:rPr>
              <a:t> </a:t>
            </a:r>
            <a:r>
              <a:rPr lang="en-US" altLang="en-US" dirty="0" err="1">
                <a:ea typeface="ＭＳ Ｐゴシック" charset="-128"/>
              </a:rPr>
              <a:t>phải</a:t>
            </a:r>
            <a:r>
              <a:rPr lang="en-US" altLang="en-US" dirty="0">
                <a:ea typeface="ＭＳ Ｐゴシック" charset="-128"/>
              </a:rPr>
              <a:t> </a:t>
            </a:r>
            <a:r>
              <a:rPr lang="en-US" altLang="en-US" dirty="0" err="1">
                <a:ea typeface="ＭＳ Ｐゴシック" charset="-128"/>
              </a:rPr>
              <a:t>sở</a:t>
            </a:r>
            <a:r>
              <a:rPr lang="en-US" altLang="en-US" dirty="0">
                <a:ea typeface="ＭＳ Ｐゴシック" charset="-128"/>
              </a:rPr>
              <a:t> </a:t>
            </a:r>
            <a:r>
              <a:rPr lang="en-US" altLang="en-US" dirty="0" err="1">
                <a:ea typeface="ＭＳ Ｐゴシック" charset="-128"/>
              </a:rPr>
              <a:t>hữu</a:t>
            </a:r>
            <a:r>
              <a:rPr lang="en-US" altLang="en-US" dirty="0">
                <a:ea typeface="ＭＳ Ｐゴシック" charset="-128"/>
              </a:rPr>
              <a:t> </a:t>
            </a:r>
            <a:r>
              <a:rPr lang="en-US" altLang="en-US" dirty="0" err="1">
                <a:ea typeface="ＭＳ Ｐゴシック" charset="-128"/>
              </a:rPr>
              <a:t>một</a:t>
            </a:r>
            <a:r>
              <a:rPr lang="en-US" altLang="en-US" dirty="0">
                <a:ea typeface="ＭＳ Ｐゴシック" charset="-128"/>
              </a:rPr>
              <a:t> </a:t>
            </a:r>
            <a:r>
              <a:rPr lang="en-US" altLang="en-US" dirty="0" err="1">
                <a:ea typeface="ＭＳ Ｐゴシック" charset="-128"/>
              </a:rPr>
              <a:t>chiếc</a:t>
            </a:r>
            <a:r>
              <a:rPr lang="en-US" altLang="en-US" dirty="0">
                <a:ea typeface="ＭＳ Ｐゴシック" charset="-128"/>
              </a:rPr>
              <a:t> iPod </a:t>
            </a:r>
            <a:r>
              <a:rPr lang="en-US" altLang="en-US" dirty="0" err="1">
                <a:ea typeface="ＭＳ Ｐゴシック" charset="-128"/>
              </a:rPr>
              <a:t>để</a:t>
            </a:r>
            <a:r>
              <a:rPr lang="en-US" altLang="en-US" dirty="0">
                <a:ea typeface="ＭＳ Ｐゴシック" charset="-128"/>
              </a:rPr>
              <a:t> </a:t>
            </a:r>
            <a:r>
              <a:rPr lang="en-US" altLang="en-US" dirty="0" err="1">
                <a:ea typeface="ＭＳ Ｐゴシック" charset="-128"/>
              </a:rPr>
              <a:t>nghe</a:t>
            </a:r>
            <a:r>
              <a:rPr lang="en-US" altLang="en-US" dirty="0">
                <a:ea typeface="ＭＳ Ｐゴシック" charset="-128"/>
              </a:rPr>
              <a:t> </a:t>
            </a:r>
            <a:r>
              <a:rPr lang="en-US" altLang="en-US" dirty="0" err="1">
                <a:ea typeface="ＭＳ Ｐゴシック" charset="-128"/>
              </a:rPr>
              <a:t>những</a:t>
            </a:r>
            <a:r>
              <a:rPr lang="en-US" altLang="en-US" dirty="0">
                <a:ea typeface="ＭＳ Ｐゴシック" charset="-128"/>
              </a:rPr>
              <a:t> </a:t>
            </a:r>
            <a:r>
              <a:rPr lang="en-US" altLang="en-US" dirty="0" err="1">
                <a:ea typeface="ＭＳ Ｐゴシック" charset="-128"/>
              </a:rPr>
              <a:t>chương</a:t>
            </a:r>
            <a:r>
              <a:rPr lang="en-US" altLang="en-US" dirty="0">
                <a:ea typeface="ＭＳ Ｐゴシック" charset="-128"/>
              </a:rPr>
              <a:t> </a:t>
            </a:r>
            <a:r>
              <a:rPr lang="en-US" altLang="en-US" dirty="0" err="1">
                <a:ea typeface="ＭＳ Ｐゴシック" charset="-128"/>
              </a:rPr>
              <a:t>trình</a:t>
            </a:r>
            <a:r>
              <a:rPr lang="en-US" altLang="en-US" dirty="0">
                <a:ea typeface="ＭＳ Ｐゴシック" charset="-128"/>
              </a:rPr>
              <a:t> </a:t>
            </a:r>
            <a:r>
              <a:rPr lang="en-US" altLang="en-US" dirty="0" err="1">
                <a:ea typeface="ＭＳ Ｐゴシック" charset="-128"/>
              </a:rPr>
              <a:t>phát</a:t>
            </a:r>
            <a:r>
              <a:rPr lang="en-US" altLang="en-US" dirty="0">
                <a:ea typeface="ＭＳ Ｐゴシック" charset="-128"/>
              </a:rPr>
              <a:t> </a:t>
            </a:r>
            <a:r>
              <a:rPr lang="en-US" altLang="en-US" dirty="0" err="1">
                <a:ea typeface="ＭＳ Ｐゴシック" charset="-128"/>
              </a:rPr>
              <a:t>thanh</a:t>
            </a:r>
            <a:r>
              <a:rPr lang="en-US" altLang="en-US" dirty="0">
                <a:ea typeface="ＭＳ Ｐゴシック" charset="-128"/>
              </a:rPr>
              <a:t> </a:t>
            </a:r>
            <a:r>
              <a:rPr lang="en-US" altLang="en-US" dirty="0" err="1">
                <a:ea typeface="ＭＳ Ｐゴシック" charset="-128"/>
              </a:rPr>
              <a:t>truyền</a:t>
            </a:r>
            <a:r>
              <a:rPr lang="en-US" altLang="en-US" dirty="0">
                <a:ea typeface="ＭＳ Ｐゴシック" charset="-128"/>
              </a:rPr>
              <a:t> </a:t>
            </a:r>
            <a:r>
              <a:rPr lang="en-US" altLang="en-US" dirty="0" err="1">
                <a:ea typeface="ＭＳ Ｐゴシック" charset="-128"/>
              </a:rPr>
              <a:t>hình</a:t>
            </a:r>
            <a:r>
              <a:rPr lang="en-US" altLang="en-US" dirty="0">
                <a:ea typeface="ＭＳ Ｐゴシック" charset="-128"/>
              </a:rPr>
              <a:t>. </a:t>
            </a:r>
            <a:r>
              <a:rPr lang="en-US" altLang="en-US" dirty="0" err="1">
                <a:ea typeface="ＭＳ Ｐゴシック" charset="-128"/>
              </a:rPr>
              <a:t>Thuật</a:t>
            </a:r>
            <a:r>
              <a:rPr lang="en-US" altLang="en-US" dirty="0">
                <a:ea typeface="ＭＳ Ｐゴシック" charset="-128"/>
              </a:rPr>
              <a:t> </a:t>
            </a:r>
            <a:r>
              <a:rPr lang="en-US" altLang="en-US" dirty="0" err="1">
                <a:ea typeface="ＭＳ Ｐゴシック" charset="-128"/>
              </a:rPr>
              <a:t>ngữ</a:t>
            </a:r>
            <a:r>
              <a:rPr lang="en-US" altLang="en-US" dirty="0">
                <a:ea typeface="ＭＳ Ｐゴシック" charset="-128"/>
              </a:rPr>
              <a:t> </a:t>
            </a:r>
            <a:r>
              <a:rPr lang="en-US" altLang="en-US" dirty="0" err="1">
                <a:ea typeface="ＭＳ Ｐゴシック" charset="-128"/>
              </a:rPr>
              <a:t>này</a:t>
            </a:r>
            <a:r>
              <a:rPr lang="en-US" altLang="en-US" dirty="0">
                <a:ea typeface="ＭＳ Ｐゴシック" charset="-128"/>
              </a:rPr>
              <a:t> </a:t>
            </a:r>
            <a:r>
              <a:rPr lang="en-US" altLang="en-US" dirty="0" err="1">
                <a:ea typeface="ＭＳ Ｐゴシック" charset="-128"/>
              </a:rPr>
              <a:t>có</a:t>
            </a:r>
            <a:r>
              <a:rPr lang="en-US" altLang="en-US" dirty="0">
                <a:ea typeface="ＭＳ Ｐゴシック" charset="-128"/>
              </a:rPr>
              <a:t> </a:t>
            </a:r>
            <a:r>
              <a:rPr lang="en-US" altLang="en-US" dirty="0" err="1">
                <a:ea typeface="ＭＳ Ｐゴシック" charset="-128"/>
              </a:rPr>
              <a:t>thể</a:t>
            </a:r>
            <a:r>
              <a:rPr lang="en-US" altLang="en-US" dirty="0">
                <a:ea typeface="ＭＳ Ｐゴシック" charset="-128"/>
              </a:rPr>
              <a:t> </a:t>
            </a:r>
            <a:r>
              <a:rPr lang="en-US" altLang="en-US" dirty="0" err="1">
                <a:ea typeface="ＭＳ Ｐゴシック" charset="-128"/>
              </a:rPr>
              <a:t>được</a:t>
            </a:r>
            <a:r>
              <a:rPr lang="en-US" altLang="en-US" dirty="0">
                <a:ea typeface="ＭＳ Ｐゴシック" charset="-128"/>
              </a:rPr>
              <a:t> </a:t>
            </a:r>
            <a:r>
              <a:rPr lang="en-US" altLang="en-US" dirty="0" err="1">
                <a:ea typeface="ＭＳ Ｐゴシック" charset="-128"/>
              </a:rPr>
              <a:t>sử</a:t>
            </a:r>
            <a:r>
              <a:rPr lang="en-US" altLang="en-US" dirty="0">
                <a:ea typeface="ＭＳ Ｐゴシック" charset="-128"/>
              </a:rPr>
              <a:t> </a:t>
            </a:r>
            <a:r>
              <a:rPr lang="en-US" altLang="en-US" dirty="0" err="1">
                <a:ea typeface="ＭＳ Ｐゴシック" charset="-128"/>
              </a:rPr>
              <a:t>dụng</a:t>
            </a:r>
            <a:r>
              <a:rPr lang="en-US" altLang="en-US" dirty="0">
                <a:ea typeface="ＭＳ Ｐゴシック" charset="-128"/>
              </a:rPr>
              <a:t> </a:t>
            </a:r>
            <a:r>
              <a:rPr lang="en-US" altLang="en-US" dirty="0" err="1">
                <a:ea typeface="ＭＳ Ｐゴシック" charset="-128"/>
              </a:rPr>
              <a:t>trong</a:t>
            </a:r>
            <a:r>
              <a:rPr lang="en-US" altLang="en-US" dirty="0">
                <a:ea typeface="ＭＳ Ｐゴシック" charset="-128"/>
              </a:rPr>
              <a:t> </a:t>
            </a:r>
            <a:r>
              <a:rPr lang="en-US" altLang="en-US" dirty="0" err="1">
                <a:ea typeface="ＭＳ Ｐゴシック" charset="-128"/>
              </a:rPr>
              <a:t>nhiều</a:t>
            </a:r>
            <a:r>
              <a:rPr lang="en-US" altLang="en-US" dirty="0">
                <a:ea typeface="ＭＳ Ｐゴシック" charset="-128"/>
              </a:rPr>
              <a:t> </a:t>
            </a:r>
            <a:r>
              <a:rPr lang="en-US" altLang="en-US" dirty="0" err="1">
                <a:ea typeface="ＭＳ Ｐゴシック" charset="-128"/>
              </a:rPr>
              <a:t>cách</a:t>
            </a:r>
            <a:r>
              <a:rPr lang="en-US" altLang="en-US" dirty="0">
                <a:ea typeface="ＭＳ Ｐゴシック" charset="-128"/>
              </a:rPr>
              <a:t> </a:t>
            </a:r>
            <a:r>
              <a:rPr lang="en-US" altLang="en-US" dirty="0" err="1">
                <a:ea typeface="ＭＳ Ｐゴシック" charset="-128"/>
              </a:rPr>
              <a:t>khác</a:t>
            </a:r>
            <a:r>
              <a:rPr lang="en-US" altLang="en-US" dirty="0">
                <a:ea typeface="ＭＳ Ｐゴシック" charset="-128"/>
              </a:rPr>
              <a:t> </a:t>
            </a:r>
            <a:r>
              <a:rPr lang="en-US" altLang="en-US" dirty="0" err="1">
                <a:ea typeface="ＭＳ Ｐゴシック" charset="-128"/>
              </a:rPr>
              <a:t>nhau</a:t>
            </a:r>
            <a:r>
              <a:rPr lang="en-US" altLang="en-US" dirty="0">
                <a:ea typeface="ＭＳ Ｐゴシック" charset="-128"/>
              </a:rPr>
              <a:t>, </a:t>
            </a:r>
            <a:r>
              <a:rPr lang="en-US" altLang="en-US" dirty="0" err="1">
                <a:ea typeface="ＭＳ Ｐゴシック" charset="-128"/>
              </a:rPr>
              <a:t>nhưng</a:t>
            </a:r>
            <a:r>
              <a:rPr lang="en-US" altLang="en-US" dirty="0">
                <a:ea typeface="ＭＳ Ｐゴシック" charset="-128"/>
              </a:rPr>
              <a:t> </a:t>
            </a:r>
            <a:r>
              <a:rPr lang="en-US" altLang="en-US" dirty="0" err="1">
                <a:ea typeface="ＭＳ Ｐゴシック" charset="-128"/>
              </a:rPr>
              <a:t>thông</a:t>
            </a:r>
            <a:r>
              <a:rPr lang="en-US" altLang="en-US" dirty="0">
                <a:ea typeface="ＭＳ Ｐゴシック" charset="-128"/>
              </a:rPr>
              <a:t> </a:t>
            </a:r>
            <a:r>
              <a:rPr lang="en-US" altLang="en-US" dirty="0" err="1">
                <a:ea typeface="ＭＳ Ｐゴシック" charset="-128"/>
              </a:rPr>
              <a:t>thường</a:t>
            </a:r>
            <a:r>
              <a:rPr lang="en-US" altLang="en-US" dirty="0">
                <a:ea typeface="ＭＳ Ｐゴシック" charset="-128"/>
              </a:rPr>
              <a:t> </a:t>
            </a:r>
            <a:r>
              <a:rPr lang="en-US" altLang="en-US" dirty="0" err="1">
                <a:ea typeface="ＭＳ Ｐゴシック" charset="-128"/>
              </a:rPr>
              <a:t>tạo</a:t>
            </a:r>
            <a:r>
              <a:rPr lang="en-US" altLang="en-US" dirty="0">
                <a:ea typeface="ＭＳ Ｐゴシック" charset="-128"/>
              </a:rPr>
              <a:t> Podcast </a:t>
            </a:r>
            <a:r>
              <a:rPr lang="en-US" altLang="en-US" dirty="0" err="1">
                <a:ea typeface="ＭＳ Ｐゴシック" charset="-128"/>
              </a:rPr>
              <a:t>liên</a:t>
            </a:r>
            <a:r>
              <a:rPr lang="en-US" altLang="en-US" dirty="0">
                <a:ea typeface="ＭＳ Ｐゴシック" charset="-128"/>
              </a:rPr>
              <a:t> </a:t>
            </a:r>
            <a:r>
              <a:rPr lang="en-US" altLang="en-US" dirty="0" err="1">
                <a:ea typeface="ＭＳ Ｐゴシック" charset="-128"/>
              </a:rPr>
              <a:t>quan</a:t>
            </a:r>
            <a:r>
              <a:rPr lang="en-US" altLang="en-US" dirty="0">
                <a:ea typeface="ＭＳ Ｐゴシック" charset="-128"/>
              </a:rPr>
              <a:t> </a:t>
            </a:r>
            <a:r>
              <a:rPr lang="en-US" altLang="en-US" dirty="0" err="1">
                <a:ea typeface="ＭＳ Ｐゴシック" charset="-128"/>
              </a:rPr>
              <a:t>tới</a:t>
            </a:r>
            <a:r>
              <a:rPr lang="en-US" altLang="en-US" dirty="0">
                <a:ea typeface="ＭＳ Ｐゴシック" charset="-128"/>
              </a:rPr>
              <a:t> </a:t>
            </a:r>
            <a:r>
              <a:rPr lang="en-US" altLang="en-US" dirty="0" err="1">
                <a:ea typeface="ＭＳ Ｐゴシック" charset="-128"/>
              </a:rPr>
              <a:t>việc</a:t>
            </a:r>
            <a:r>
              <a:rPr lang="en-US" altLang="en-US" dirty="0">
                <a:ea typeface="ＭＳ Ｐゴシック" charset="-128"/>
              </a:rPr>
              <a:t> </a:t>
            </a:r>
            <a:r>
              <a:rPr lang="en-US" altLang="en-US" dirty="0" err="1">
                <a:ea typeface="ＭＳ Ｐゴシック" charset="-128"/>
              </a:rPr>
              <a:t>công</a:t>
            </a:r>
            <a:r>
              <a:rPr lang="en-US" altLang="en-US" dirty="0">
                <a:ea typeface="ＭＳ Ｐゴシック" charset="-128"/>
              </a:rPr>
              <a:t> </a:t>
            </a:r>
            <a:r>
              <a:rPr lang="en-US" altLang="en-US" dirty="0" err="1">
                <a:ea typeface="ＭＳ Ｐゴシック" charset="-128"/>
              </a:rPr>
              <a:t>bố</a:t>
            </a:r>
            <a:r>
              <a:rPr lang="en-US" altLang="en-US" dirty="0">
                <a:ea typeface="ＭＳ Ｐゴシック" charset="-128"/>
              </a:rPr>
              <a:t> </a:t>
            </a:r>
            <a:r>
              <a:rPr lang="en-US" altLang="en-US" dirty="0" err="1">
                <a:ea typeface="ＭＳ Ｐゴシック" charset="-128"/>
              </a:rPr>
              <a:t>các</a:t>
            </a:r>
            <a:r>
              <a:rPr lang="en-US" altLang="en-US" dirty="0">
                <a:ea typeface="ＭＳ Ｐゴシック" charset="-128"/>
              </a:rPr>
              <a:t> audio hay file video </a:t>
            </a:r>
            <a:r>
              <a:rPr lang="en-US" altLang="en-US" dirty="0" err="1">
                <a:ea typeface="ＭＳ Ｐゴシック" charset="-128"/>
              </a:rPr>
              <a:t>trên</a:t>
            </a:r>
            <a:r>
              <a:rPr lang="en-US" altLang="en-US" dirty="0">
                <a:ea typeface="ＭＳ Ｐゴシック" charset="-128"/>
              </a:rPr>
              <a:t> </a:t>
            </a:r>
            <a:r>
              <a:rPr lang="en-US" altLang="en-US" dirty="0" err="1">
                <a:ea typeface="ＭＳ Ｐゴシック" charset="-128"/>
              </a:rPr>
              <a:t>mạng</a:t>
            </a:r>
            <a:r>
              <a:rPr lang="en-US" altLang="en-US" dirty="0">
                <a:ea typeface="ＭＳ Ｐゴシック" charset="-128"/>
              </a:rPr>
              <a:t> Internet. </a:t>
            </a:r>
            <a:r>
              <a:rPr lang="en-US" altLang="en-US" dirty="0" err="1">
                <a:ea typeface="ＭＳ Ｐゴシック" charset="-128"/>
              </a:rPr>
              <a:t>Các</a:t>
            </a:r>
            <a:r>
              <a:rPr lang="en-US" altLang="en-US" dirty="0">
                <a:ea typeface="ＭＳ Ｐゴシック" charset="-128"/>
              </a:rPr>
              <a:t> file </a:t>
            </a:r>
            <a:r>
              <a:rPr lang="en-US" altLang="en-US" dirty="0" err="1">
                <a:ea typeface="ＭＳ Ｐゴシック" charset="-128"/>
              </a:rPr>
              <a:t>này</a:t>
            </a:r>
            <a:r>
              <a:rPr lang="en-US" altLang="en-US" dirty="0">
                <a:ea typeface="ＭＳ Ｐゴシック" charset="-128"/>
              </a:rPr>
              <a:t> </a:t>
            </a:r>
            <a:r>
              <a:rPr lang="en-US" altLang="en-US" dirty="0" err="1">
                <a:ea typeface="ＭＳ Ｐゴシック" charset="-128"/>
              </a:rPr>
              <a:t>thường</a:t>
            </a:r>
            <a:r>
              <a:rPr lang="en-US" altLang="en-US" dirty="0">
                <a:ea typeface="ＭＳ Ｐゴシック" charset="-128"/>
              </a:rPr>
              <a:t> </a:t>
            </a:r>
            <a:r>
              <a:rPr lang="en-US" altLang="en-US" dirty="0" err="1">
                <a:ea typeface="ＭＳ Ｐゴシック" charset="-128"/>
              </a:rPr>
              <a:t>được</a:t>
            </a:r>
            <a:r>
              <a:rPr lang="en-US" altLang="en-US" dirty="0">
                <a:ea typeface="ＭＳ Ｐゴシック" charset="-128"/>
              </a:rPr>
              <a:t> </a:t>
            </a:r>
            <a:r>
              <a:rPr lang="en-US" altLang="en-US" dirty="0" err="1">
                <a:ea typeface="ＭＳ Ｐゴシック" charset="-128"/>
              </a:rPr>
              <a:t>gọi</a:t>
            </a:r>
            <a:r>
              <a:rPr lang="en-US" altLang="en-US" dirty="0">
                <a:ea typeface="ＭＳ Ｐゴシック" charset="-128"/>
              </a:rPr>
              <a:t> </a:t>
            </a:r>
            <a:r>
              <a:rPr lang="en-US" altLang="en-US" dirty="0" err="1">
                <a:ea typeface="ＭＳ Ｐゴシック" charset="-128"/>
              </a:rPr>
              <a:t>là</a:t>
            </a:r>
            <a:r>
              <a:rPr lang="en-US" altLang="en-US" dirty="0">
                <a:ea typeface="ＭＳ Ｐゴシック" charset="-128"/>
              </a:rPr>
              <a:t> “podcast” hay “show” </a:t>
            </a:r>
            <a:r>
              <a:rPr lang="en-US" altLang="en-US" dirty="0" err="1">
                <a:ea typeface="ＭＳ Ｐゴシック" charset="-128"/>
              </a:rPr>
              <a:t>và</a:t>
            </a:r>
            <a:r>
              <a:rPr lang="en-US" altLang="en-US" dirty="0">
                <a:ea typeface="ＭＳ Ｐゴシック" charset="-128"/>
              </a:rPr>
              <a:t> </a:t>
            </a:r>
            <a:r>
              <a:rPr lang="en-US" altLang="en-US" dirty="0" err="1">
                <a:ea typeface="ＭＳ Ｐゴシック" charset="-128"/>
              </a:rPr>
              <a:t>tương</a:t>
            </a:r>
            <a:r>
              <a:rPr lang="en-US" altLang="en-US" dirty="0">
                <a:ea typeface="ＭＳ Ｐゴシック" charset="-128"/>
              </a:rPr>
              <a:t> </a:t>
            </a:r>
            <a:r>
              <a:rPr lang="en-US" altLang="en-US" dirty="0" err="1">
                <a:ea typeface="ＭＳ Ｐゴシック" charset="-128"/>
              </a:rPr>
              <a:t>tự</a:t>
            </a:r>
            <a:r>
              <a:rPr lang="en-US" altLang="en-US" dirty="0">
                <a:ea typeface="ＭＳ Ｐゴシック" charset="-128"/>
              </a:rPr>
              <a:t> </a:t>
            </a:r>
            <a:r>
              <a:rPr lang="en-US" altLang="en-US" dirty="0" err="1">
                <a:ea typeface="ＭＳ Ｐゴシック" charset="-128"/>
              </a:rPr>
              <a:t>như</a:t>
            </a:r>
            <a:r>
              <a:rPr lang="en-US" altLang="en-US" dirty="0">
                <a:ea typeface="ＭＳ Ｐゴシック" charset="-128"/>
              </a:rPr>
              <a:t> </a:t>
            </a:r>
            <a:r>
              <a:rPr lang="en-US" altLang="en-US" dirty="0" err="1">
                <a:ea typeface="ＭＳ Ｐゴシック" charset="-128"/>
              </a:rPr>
              <a:t>những</a:t>
            </a:r>
            <a:r>
              <a:rPr lang="en-US" altLang="en-US" dirty="0">
                <a:ea typeface="ＭＳ Ｐゴシック" charset="-128"/>
              </a:rPr>
              <a:t> </a:t>
            </a:r>
            <a:r>
              <a:rPr lang="en-US" altLang="en-US" dirty="0" err="1">
                <a:ea typeface="ＭＳ Ｐゴシック" charset="-128"/>
              </a:rPr>
              <a:t>chương</a:t>
            </a:r>
            <a:r>
              <a:rPr lang="en-US" altLang="en-US" dirty="0">
                <a:ea typeface="ＭＳ Ｐゴシック" charset="-128"/>
              </a:rPr>
              <a:t> </a:t>
            </a:r>
            <a:r>
              <a:rPr lang="en-US" altLang="en-US" dirty="0" err="1">
                <a:ea typeface="ＭＳ Ｐゴシック" charset="-128"/>
              </a:rPr>
              <a:t>trình</a:t>
            </a:r>
            <a:r>
              <a:rPr lang="en-US" altLang="en-US" dirty="0">
                <a:ea typeface="ＭＳ Ｐゴシック" charset="-128"/>
              </a:rPr>
              <a:t> </a:t>
            </a:r>
            <a:r>
              <a:rPr lang="en-US" altLang="en-US" dirty="0" err="1">
                <a:ea typeface="ＭＳ Ｐゴシック" charset="-128"/>
              </a:rPr>
              <a:t>phát</a:t>
            </a:r>
            <a:r>
              <a:rPr lang="en-US" altLang="en-US" dirty="0">
                <a:ea typeface="ＭＳ Ｐゴシック" charset="-128"/>
              </a:rPr>
              <a:t> </a:t>
            </a:r>
            <a:r>
              <a:rPr lang="en-US" altLang="en-US" dirty="0" err="1">
                <a:ea typeface="ＭＳ Ｐゴシック" charset="-128"/>
              </a:rPr>
              <a:t>thanh</a:t>
            </a:r>
            <a:r>
              <a:rPr lang="en-US" altLang="en-US" dirty="0">
                <a:ea typeface="ＭＳ Ｐゴシック" charset="-128"/>
              </a:rPr>
              <a:t> </a:t>
            </a:r>
            <a:r>
              <a:rPr lang="en-US" altLang="en-US" dirty="0" err="1">
                <a:ea typeface="ＭＳ Ｐゴシック" charset="-128"/>
              </a:rPr>
              <a:t>trên</a:t>
            </a:r>
            <a:r>
              <a:rPr lang="en-US" altLang="en-US" dirty="0">
                <a:ea typeface="ＭＳ Ｐゴシック" charset="-128"/>
              </a:rPr>
              <a:t> radio hay </a:t>
            </a:r>
            <a:r>
              <a:rPr lang="en-US" altLang="en-US" dirty="0" err="1">
                <a:ea typeface="ＭＳ Ｐゴシック" charset="-128"/>
              </a:rPr>
              <a:t>các</a:t>
            </a:r>
            <a:r>
              <a:rPr lang="en-US" altLang="en-US" dirty="0">
                <a:ea typeface="ＭＳ Ｐゴシック" charset="-128"/>
              </a:rPr>
              <a:t> </a:t>
            </a:r>
            <a:r>
              <a:rPr lang="en-US" altLang="en-US" dirty="0" err="1">
                <a:ea typeface="ＭＳ Ｐゴシック" charset="-128"/>
              </a:rPr>
              <a:t>chương</a:t>
            </a:r>
            <a:r>
              <a:rPr lang="en-US" altLang="en-US" dirty="0">
                <a:ea typeface="ＭＳ Ｐゴシック" charset="-128"/>
              </a:rPr>
              <a:t> </a:t>
            </a:r>
            <a:r>
              <a:rPr lang="en-US" altLang="en-US" dirty="0" err="1">
                <a:ea typeface="ＭＳ Ｐゴシック" charset="-128"/>
              </a:rPr>
              <a:t>trình</a:t>
            </a:r>
            <a:r>
              <a:rPr lang="en-US" altLang="en-US" dirty="0">
                <a:ea typeface="ＭＳ Ｐゴシック" charset="-128"/>
              </a:rPr>
              <a:t> </a:t>
            </a:r>
            <a:r>
              <a:rPr lang="en-US" altLang="en-US" dirty="0" err="1">
                <a:ea typeface="ＭＳ Ｐゴシック" charset="-128"/>
              </a:rPr>
              <a:t>truyền</a:t>
            </a:r>
            <a:r>
              <a:rPr lang="en-US" altLang="en-US" dirty="0">
                <a:ea typeface="ＭＳ Ｐゴシック" charset="-128"/>
              </a:rPr>
              <a:t> </a:t>
            </a:r>
            <a:r>
              <a:rPr lang="en-US" altLang="en-US" dirty="0" err="1">
                <a:ea typeface="ＭＳ Ｐゴシック" charset="-128"/>
              </a:rPr>
              <a:t>hình</a:t>
            </a:r>
            <a:r>
              <a:rPr lang="en-US" altLang="en-US" dirty="0">
                <a:ea typeface="ＭＳ Ｐゴシック" charset="-128"/>
              </a:rPr>
              <a:t> </a:t>
            </a:r>
            <a:r>
              <a:rPr lang="en-US" altLang="en-US" dirty="0" err="1">
                <a:ea typeface="ＭＳ Ｐゴシック" charset="-128"/>
              </a:rPr>
              <a:t>quần</a:t>
            </a:r>
            <a:r>
              <a:rPr lang="en-US" altLang="en-US" dirty="0">
                <a:ea typeface="ＭＳ Ｐゴシック" charset="-128"/>
              </a:rPr>
              <a:t> </a:t>
            </a:r>
            <a:r>
              <a:rPr lang="en-US" altLang="en-US" dirty="0" err="1">
                <a:ea typeface="ＭＳ Ｐゴシック" charset="-128"/>
              </a:rPr>
              <a:t>chúng</a:t>
            </a:r>
            <a:r>
              <a:rPr lang="en-US" altLang="en-US" dirty="0">
                <a:ea typeface="ＭＳ Ｐゴシック" charset="-128"/>
              </a:rPr>
              <a:t>. </a:t>
            </a:r>
            <a:r>
              <a:rPr lang="en-US" altLang="en-US" dirty="0" err="1">
                <a:ea typeface="ＭＳ Ｐゴシック" charset="-128"/>
              </a:rPr>
              <a:t>Những</a:t>
            </a:r>
            <a:r>
              <a:rPr lang="en-US" altLang="en-US" dirty="0">
                <a:ea typeface="ＭＳ Ｐゴシック" charset="-128"/>
              </a:rPr>
              <a:t> </a:t>
            </a:r>
            <a:r>
              <a:rPr lang="en-US" altLang="en-US" dirty="0" err="1">
                <a:ea typeface="ＭＳ Ｐゴシック" charset="-128"/>
              </a:rPr>
              <a:t>người</a:t>
            </a:r>
            <a:r>
              <a:rPr lang="en-US" altLang="en-US" dirty="0">
                <a:ea typeface="ＭＳ Ｐゴシック" charset="-128"/>
              </a:rPr>
              <a:t> </a:t>
            </a:r>
            <a:r>
              <a:rPr lang="en-US" altLang="en-US" dirty="0" err="1">
                <a:ea typeface="ＭＳ Ｐゴシック" charset="-128"/>
              </a:rPr>
              <a:t>tạo</a:t>
            </a:r>
            <a:r>
              <a:rPr lang="en-US" altLang="en-US" dirty="0">
                <a:ea typeface="ＭＳ Ｐゴシック" charset="-128"/>
              </a:rPr>
              <a:t> ra podcast </a:t>
            </a:r>
            <a:r>
              <a:rPr lang="en-US" altLang="en-US" dirty="0" err="1">
                <a:ea typeface="ＭＳ Ｐゴシック" charset="-128"/>
              </a:rPr>
              <a:t>gọi</a:t>
            </a:r>
            <a:r>
              <a:rPr lang="en-US" altLang="en-US" dirty="0">
                <a:ea typeface="ＭＳ Ｐゴシック" charset="-128"/>
              </a:rPr>
              <a:t> </a:t>
            </a:r>
            <a:r>
              <a:rPr lang="en-US" altLang="en-US" dirty="0" err="1">
                <a:ea typeface="ＭＳ Ｐゴシック" charset="-128"/>
              </a:rPr>
              <a:t>là</a:t>
            </a:r>
            <a:r>
              <a:rPr lang="en-US" altLang="en-US" dirty="0">
                <a:ea typeface="ＭＳ Ｐゴシック" charset="-128"/>
              </a:rPr>
              <a:t> podcaster.</a:t>
            </a:r>
          </a:p>
        </p:txBody>
      </p:sp>
      <p:sp>
        <p:nvSpPr>
          <p:cNvPr id="4" name="Slide Number Placeholder 3"/>
          <p:cNvSpPr>
            <a:spLocks noGrp="1"/>
          </p:cNvSpPr>
          <p:nvPr>
            <p:ph type="sldNum" sz="quarter" idx="5"/>
          </p:nvPr>
        </p:nvSpPr>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1798C6E7-4693-FB4B-8F73-B4EB60FDDA92}" type="slidenum">
              <a:rPr lang="en-US" altLang="en-US" sz="1200">
                <a:latin typeface="Calibri" charset="0"/>
              </a:rPr>
              <a:pPr eaLnBrk="1" hangingPunct="1"/>
              <a:t>24</a:t>
            </a:fld>
            <a:endParaRPr lang="en-US" altLang="en-US" sz="1200">
              <a:latin typeface="Calibri" charset="0"/>
            </a:endParaRPr>
          </a:p>
        </p:txBody>
      </p:sp>
    </p:spTree>
    <p:extLst>
      <p:ext uri="{BB962C8B-B14F-4D97-AF65-F5344CB8AC3E}">
        <p14:creationId xmlns:p14="http://schemas.microsoft.com/office/powerpoint/2010/main" val="34179754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F8D860-480B-F44B-AF2F-F8ABFFB40260}" type="slidenum">
              <a:rPr lang="en-US"/>
              <a:t>25</a:t>
            </a:fld>
            <a:endParaRPr lang="en-US"/>
          </a:p>
        </p:txBody>
      </p:sp>
    </p:spTree>
    <p:extLst>
      <p:ext uri="{BB962C8B-B14F-4D97-AF65-F5344CB8AC3E}">
        <p14:creationId xmlns:p14="http://schemas.microsoft.com/office/powerpoint/2010/main" val="17309309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F8D860-480B-F44B-AF2F-F8ABFFB40260}" type="slidenum">
              <a:rPr lang="en-US"/>
              <a:t>26</a:t>
            </a:fld>
            <a:endParaRPr lang="en-US"/>
          </a:p>
        </p:txBody>
      </p:sp>
    </p:spTree>
    <p:extLst>
      <p:ext uri="{BB962C8B-B14F-4D97-AF65-F5344CB8AC3E}">
        <p14:creationId xmlns:p14="http://schemas.microsoft.com/office/powerpoint/2010/main" val="1913720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vỏ não xử lý hình ảnh; 8% cảm giác, 3% nghe</a:t>
            </a:r>
          </a:p>
          <a:p>
            <a:endParaRPr lang="en-US" dirty="0"/>
          </a:p>
        </p:txBody>
      </p:sp>
      <p:sp>
        <p:nvSpPr>
          <p:cNvPr id="4" name="Slide Number Placeholder 3"/>
          <p:cNvSpPr>
            <a:spLocks noGrp="1"/>
          </p:cNvSpPr>
          <p:nvPr>
            <p:ph type="sldNum" sz="quarter" idx="5"/>
          </p:nvPr>
        </p:nvSpPr>
        <p:spPr/>
        <p:txBody>
          <a:bodyPr/>
          <a:lstStyle/>
          <a:p>
            <a:fld id="{A7F8D860-480B-F44B-AF2F-F8ABFFB40260}" type="slidenum">
              <a:rPr lang="en-US"/>
              <a:t>27</a:t>
            </a:fld>
            <a:endParaRPr lang="en-US"/>
          </a:p>
        </p:txBody>
      </p:sp>
    </p:spTree>
    <p:extLst>
      <p:ext uri="{BB962C8B-B14F-4D97-AF65-F5344CB8AC3E}">
        <p14:creationId xmlns:p14="http://schemas.microsoft.com/office/powerpoint/2010/main" val="1046844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vi-VN" b="0" i="0" u="none" strike="noStrike">
                <a:solidFill>
                  <a:srgbClr val="202124"/>
                </a:solidFill>
                <a:effectLst/>
                <a:latin typeface="Google Sans"/>
              </a:rPr>
              <a:t>https://nef.vn/cro-la-gi/</a:t>
            </a:r>
          </a:p>
          <a:p>
            <a:pPr algn="l"/>
            <a:r>
              <a:rPr lang="vi-VN" b="0" i="0" u="none" strike="noStrike">
                <a:solidFill>
                  <a:srgbClr val="777777"/>
                </a:solidFill>
                <a:effectLst/>
                <a:latin typeface="Inter"/>
              </a:rPr>
              <a:t>Để tối ưu hóa tỉ lệ chuyển đổi traffic thành khách hàng tiềm năng. Thứ chúng ta cần quan tâm là các yếu tố chính của CRO và cách sử dụng chúng hiệu quả (quy trình CRO)</a:t>
            </a:r>
          </a:p>
          <a:p>
            <a:pPr algn="l"/>
            <a:r>
              <a:rPr lang="vi-VN" b="1" i="0" u="none" strike="noStrike">
                <a:solidFill>
                  <a:srgbClr val="555555"/>
                </a:solidFill>
                <a:effectLst/>
                <a:latin typeface="Inter"/>
              </a:rPr>
              <a:t>Các yếu tố chính của CRO là gì?</a:t>
            </a:r>
          </a:p>
          <a:p>
            <a:pPr algn="l"/>
            <a:r>
              <a:rPr lang="vi-VN" b="0" i="0" u="none" strike="noStrike">
                <a:solidFill>
                  <a:srgbClr val="777777"/>
                </a:solidFill>
                <a:effectLst/>
                <a:latin typeface="Inter"/>
              </a:rPr>
              <a:t>CRO được tạo thành từ bốn yếu tố chính :</a:t>
            </a:r>
          </a:p>
          <a:p>
            <a:pPr algn="l">
              <a:buFont typeface="Arial" panose="020B0604020202020204" pitchFamily="34" charset="0"/>
              <a:buChar char="•"/>
            </a:pPr>
            <a:r>
              <a:rPr lang="vi-VN" b="0" i="0" u="none" strike="noStrike">
                <a:solidFill>
                  <a:srgbClr val="777777"/>
                </a:solidFill>
                <a:effectLst/>
                <a:latin typeface="Inter"/>
              </a:rPr>
              <a:t>Nghiên cứu chuyển đổi</a:t>
            </a:r>
          </a:p>
          <a:p>
            <a:pPr algn="l">
              <a:buFont typeface="Arial" panose="020B0604020202020204" pitchFamily="34" charset="0"/>
              <a:buChar char="•"/>
            </a:pPr>
            <a:r>
              <a:rPr lang="vi-VN" b="0" i="0" u="none" strike="noStrike">
                <a:solidFill>
                  <a:srgbClr val="FA723D"/>
                </a:solidFill>
                <a:effectLst/>
                <a:latin typeface="Inter"/>
                <a:hlinkClick r:id="rId3"/>
              </a:rPr>
              <a:t>Trải nghiệm người dùng</a:t>
            </a:r>
            <a:r>
              <a:rPr lang="vi-VN" b="0" i="0" u="none" strike="noStrike">
                <a:solidFill>
                  <a:srgbClr val="777777"/>
                </a:solidFill>
                <a:effectLst/>
                <a:latin typeface="Inter"/>
              </a:rPr>
              <a:t> (UX)</a:t>
            </a:r>
          </a:p>
          <a:p>
            <a:pPr algn="l">
              <a:buFont typeface="Arial" panose="020B0604020202020204" pitchFamily="34" charset="0"/>
              <a:buChar char="•"/>
            </a:pPr>
            <a:r>
              <a:rPr lang="vi-VN" b="0" i="0" u="none" strike="noStrike">
                <a:solidFill>
                  <a:srgbClr val="777777"/>
                </a:solidFill>
                <a:effectLst/>
                <a:latin typeface="Inter"/>
              </a:rPr>
              <a:t>Tính thuyết phục của trang web</a:t>
            </a:r>
          </a:p>
          <a:p>
            <a:pPr algn="l">
              <a:buFont typeface="Arial" panose="020B0604020202020204" pitchFamily="34" charset="0"/>
              <a:buChar char="•"/>
            </a:pPr>
            <a:r>
              <a:rPr lang="vi-VN" b="0" i="0" u="none" strike="noStrike">
                <a:solidFill>
                  <a:srgbClr val="777777"/>
                </a:solidFill>
                <a:effectLst/>
                <a:latin typeface="Inter"/>
              </a:rPr>
              <a:t>Thử nghiệm A / B và cá nhân hóa.</a:t>
            </a:r>
          </a:p>
          <a:p>
            <a:endParaRPr lang="vi-VN" b="0" i="0" u="none" strike="noStrike">
              <a:solidFill>
                <a:srgbClr val="202124"/>
              </a:solidFill>
              <a:effectLst/>
              <a:latin typeface="Google Sans"/>
            </a:endParaRPr>
          </a:p>
          <a:p>
            <a:r>
              <a:rPr lang="en-US" b="0" i="0" u="none" strike="noStrike">
                <a:solidFill>
                  <a:srgbClr val="202124"/>
                </a:solidFill>
                <a:effectLst/>
                <a:latin typeface="Google Sans"/>
              </a:rPr>
              <a:t>Marketing automation is </a:t>
            </a:r>
            <a:r>
              <a:rPr lang="en-US" b="0" i="0" u="none" strike="noStrike">
                <a:solidFill>
                  <a:srgbClr val="040C28"/>
                </a:solidFill>
                <a:effectLst/>
                <a:latin typeface="Google Sans"/>
              </a:rPr>
              <a:t>software that handles routine marketing tasks without the need for human action</a:t>
            </a:r>
            <a:r>
              <a:rPr lang="en-US" b="0" i="0" u="none" strike="noStrike">
                <a:solidFill>
                  <a:srgbClr val="202124"/>
                </a:solidFill>
                <a:effectLst/>
                <a:latin typeface="Google Sans"/>
              </a:rPr>
              <a:t>. Common marketing automation workflows include email marketing, behavioral targeting, lead prioritization, and personalized advertising.</a:t>
            </a:r>
          </a:p>
          <a:p>
            <a:endParaRPr lang="en-US" b="0" i="0" u="none" strike="noStrike">
              <a:solidFill>
                <a:srgbClr val="202124"/>
              </a:solidFill>
              <a:effectLst/>
              <a:latin typeface="Google Sans"/>
            </a:endParaRPr>
          </a:p>
          <a:p>
            <a:r>
              <a:rPr lang="vi-VN" b="0" i="0" u="none" strike="noStrike">
                <a:solidFill>
                  <a:srgbClr val="202124"/>
                </a:solidFill>
                <a:effectLst/>
                <a:latin typeface="Google Sans"/>
              </a:rPr>
              <a:t>https://www.navee.asia/kb/marketing-automation-la-gi-nhung-dieu-can-biet-ve-marketing-automation/</a:t>
            </a:r>
          </a:p>
          <a:p>
            <a:r>
              <a:rPr lang="en-US" b="0" i="0" u="none" strike="noStrike">
                <a:solidFill>
                  <a:srgbClr val="2E475D"/>
                </a:solidFill>
                <a:effectLst/>
                <a:latin typeface="Lexend Deca"/>
              </a:rPr>
              <a:t>Marketing automation uses software to automate monotonous marketing work. Marketing departments can automate repetitive tasks such as email marketing, social media posting, and even ad campaigns - not just for the sake of efficiency, but also to provide a more personalized experience for their customers. </a:t>
            </a:r>
            <a:r>
              <a:rPr lang="en-US" b="1" i="0" u="none" strike="noStrike">
                <a:solidFill>
                  <a:srgbClr val="2E475D"/>
                </a:solidFill>
                <a:effectLst/>
                <a:latin typeface="Lexend Deca"/>
              </a:rPr>
              <a:t>The technology behind marketing automation makes these tasks faster and easier to do.</a:t>
            </a:r>
            <a:endParaRPr lang="vi-VN" b="0" i="0" u="none" strike="noStrike">
              <a:solidFill>
                <a:srgbClr val="202124"/>
              </a:solidFill>
              <a:effectLst/>
              <a:latin typeface="Google Sans"/>
            </a:endParaRPr>
          </a:p>
          <a:p>
            <a:endParaRPr lang="vi-VN" b="0" i="0" u="none" strike="noStrike">
              <a:solidFill>
                <a:srgbClr val="202124"/>
              </a:solidFill>
              <a:effectLst/>
              <a:latin typeface="Google Sans"/>
            </a:endParaRPr>
          </a:p>
          <a:p>
            <a:endParaRPr lang="vi-VN" b="0" i="0" u="none" strike="noStrike">
              <a:solidFill>
                <a:srgbClr val="202124"/>
              </a:solidFill>
              <a:effectLst/>
              <a:latin typeface="Google Sans"/>
            </a:endParaRPr>
          </a:p>
          <a:p>
            <a:endParaRPr lang="vi-VN" b="0" i="0" u="none" strike="noStrike">
              <a:solidFill>
                <a:srgbClr val="202124"/>
              </a:solidFill>
              <a:effectLst/>
              <a:latin typeface="Google Sans"/>
            </a:endParaRPr>
          </a:p>
          <a:p>
            <a:r>
              <a:rPr lang="vi-VN" b="0" i="0" u="none" strike="noStrike">
                <a:solidFill>
                  <a:srgbClr val="202124"/>
                </a:solidFill>
                <a:effectLst/>
                <a:latin typeface="Google Sans"/>
              </a:rPr>
              <a:t>Marketing Qualified Lead còn được gọi là Warm Lead, </a:t>
            </a:r>
            <a:r>
              <a:rPr lang="vi-VN" b="0" i="0" u="none" strike="noStrike">
                <a:solidFill>
                  <a:srgbClr val="040C28"/>
                </a:solidFill>
                <a:effectLst/>
                <a:latin typeface="Google Sans"/>
              </a:rPr>
              <a:t>là những khách hàng tiềm năng thuộc giai đoạn giữa của phễu Marketing</a:t>
            </a:r>
            <a:r>
              <a:rPr lang="vi-VN" b="0" i="0" u="none" strike="noStrike">
                <a:solidFill>
                  <a:srgbClr val="202124"/>
                </a:solidFill>
                <a:effectLst/>
                <a:latin typeface="Google Sans"/>
              </a:rPr>
              <a:t>. Những lead thể hiện sự quan tâm cũng như sự tương tác nhất định tới sản phẩm – dịch vụ – thương hiệu của doanh nghiệp.</a:t>
            </a:r>
          </a:p>
          <a:p>
            <a:endParaRPr lang="vi-VN" b="0" i="0" u="none" strike="noStrike">
              <a:solidFill>
                <a:srgbClr val="202124"/>
              </a:solidFill>
              <a:effectLst/>
              <a:latin typeface="Google Sans"/>
            </a:endParaRPr>
          </a:p>
          <a:p>
            <a:r>
              <a:rPr lang="vi-VN" b="0" i="0" u="none" strike="noStrike">
                <a:solidFill>
                  <a:srgbClr val="202124"/>
                </a:solidFill>
                <a:effectLst/>
                <a:latin typeface="Google Sans"/>
              </a:rPr>
              <a:t>https://peoplepulse.com/resources/useful-articles/lapsed-customers/ </a:t>
            </a:r>
          </a:p>
          <a:p>
            <a:pPr algn="l" fontAlgn="base"/>
            <a:r>
              <a:rPr lang="en-US" b="1" i="0" u="none" strike="noStrike">
                <a:solidFill>
                  <a:srgbClr val="444444"/>
                </a:solidFill>
                <a:effectLst/>
                <a:latin typeface="Open Sans" panose="020B0606030504020204" pitchFamily="34" charset="0"/>
              </a:rPr>
              <a:t>Key finding #1</a:t>
            </a:r>
            <a:r>
              <a:rPr lang="en-US" b="0" i="0" u="none" strike="noStrike">
                <a:solidFill>
                  <a:srgbClr val="575757"/>
                </a:solidFill>
                <a:effectLst/>
                <a:latin typeface="Open Sans" panose="020B0606030504020204" pitchFamily="34" charset="0"/>
              </a:rPr>
              <a:t> – Many organisations have no idea how many customers they are losing each year … and it is probably more than they realise:</a:t>
            </a:r>
          </a:p>
          <a:p>
            <a:pPr algn="l" fontAlgn="base"/>
            <a:r>
              <a:rPr lang="en-US" b="0" i="0" u="none" strike="noStrike">
                <a:solidFill>
                  <a:srgbClr val="575757"/>
                </a:solidFill>
                <a:effectLst/>
                <a:latin typeface="Open Sans" panose="020B0606030504020204" pitchFamily="34" charset="0"/>
              </a:rPr>
              <a:t>Close to 50% of Marketing Managers and 30% of Sales Managers could not identify their company’s percentage of annual customer loss. Those who thought they knew their firm’s defection rates believed that it averaged about 7-8% per year. However research shows that the average firm loses between 20 to 40% of its customers per year.</a:t>
            </a:r>
          </a:p>
          <a:p>
            <a:pPr algn="l" fontAlgn="base"/>
            <a:r>
              <a:rPr lang="en-US" b="0" i="1" u="none" strike="noStrike">
                <a:solidFill>
                  <a:srgbClr val="575757"/>
                </a:solidFill>
                <a:effectLst/>
                <a:latin typeface="Open Sans" panose="020B0606030504020204" pitchFamily="34" charset="0"/>
              </a:rPr>
              <a:t>Source: Customer Winback: How to Recapture Lost Customers – And Keep Them Loyal By Jill Griffin &amp; Michael W. Lowenstein, February, 2001</a:t>
            </a:r>
            <a:endParaRPr lang="en-US" b="0" i="0" u="none" strike="noStrike">
              <a:solidFill>
                <a:srgbClr val="575757"/>
              </a:solidFill>
              <a:effectLst/>
              <a:latin typeface="Open Sans" panose="020B0606030504020204" pitchFamily="34" charset="0"/>
            </a:endParaRPr>
          </a:p>
          <a:p>
            <a:pPr algn="l" fontAlgn="base"/>
            <a:r>
              <a:rPr lang="en-US" b="0" i="0" u="none" strike="noStrike">
                <a:solidFill>
                  <a:srgbClr val="575757"/>
                </a:solidFill>
                <a:effectLst/>
                <a:latin typeface="Open Sans" panose="020B0606030504020204" pitchFamily="34" charset="0"/>
              </a:rPr>
              <a:t>What is your annual percentage of customer loss? If it was between 20% to 40% of your customer base, as the research suggests, what would this be doing to your bottom line?</a:t>
            </a:r>
          </a:p>
          <a:p>
            <a:pPr algn="l" fontAlgn="base"/>
            <a:r>
              <a:rPr lang="en-US" b="0" i="0" u="none" strike="noStrike">
                <a:solidFill>
                  <a:srgbClr val="000000"/>
                </a:solidFill>
                <a:effectLst/>
                <a:latin typeface="Helvetica Neue" panose="02000503000000020004" pitchFamily="2" charset="0"/>
                <a:hlinkClick r:id="rId4"/>
              </a:rPr>
              <a:t>The average firm loses between 20 to 40% of its customers per year. </a:t>
            </a:r>
            <a:r>
              <a:rPr lang="en-US" b="1" i="0" u="none" strike="noStrike" cap="all">
                <a:solidFill>
                  <a:srgbClr val="999999"/>
                </a:solidFill>
                <a:effectLst/>
                <a:latin typeface="Helvetica Neue" panose="02000503000000020004" pitchFamily="2" charset="0"/>
                <a:hlinkClick r:id="rId4"/>
              </a:rPr>
              <a:t>CLICK TO TWEET</a:t>
            </a:r>
            <a:endParaRPr lang="en-US" b="1" i="0" u="none" strike="noStrike" cap="all">
              <a:solidFill>
                <a:srgbClr val="999999"/>
              </a:solidFill>
              <a:effectLst/>
              <a:latin typeface="Helvetica Neue" panose="02000503000000020004" pitchFamily="2" charset="0"/>
            </a:endParaRPr>
          </a:p>
          <a:p>
            <a:pPr algn="l" fontAlgn="base"/>
            <a:r>
              <a:rPr lang="en-US" b="1" i="0" u="none" strike="noStrike">
                <a:solidFill>
                  <a:srgbClr val="444444"/>
                </a:solidFill>
                <a:effectLst/>
                <a:latin typeface="Open Sans" panose="020B0606030504020204" pitchFamily="34" charset="0"/>
              </a:rPr>
              <a:t>Key finding #2</a:t>
            </a:r>
            <a:r>
              <a:rPr lang="en-US" b="0" i="0" u="none" strike="noStrike">
                <a:solidFill>
                  <a:srgbClr val="575757"/>
                </a:solidFill>
                <a:effectLst/>
                <a:latin typeface="Open Sans" panose="020B0606030504020204" pitchFamily="34" charset="0"/>
              </a:rPr>
              <a:t> – </a:t>
            </a:r>
            <a:r>
              <a:rPr lang="en-US" b="1" i="0" u="none" strike="noStrike">
                <a:solidFill>
                  <a:srgbClr val="575757"/>
                </a:solidFill>
                <a:effectLst/>
                <a:latin typeface="Open Sans" panose="020B0606030504020204" pitchFamily="34" charset="0"/>
              </a:rPr>
              <a:t>Lapsed customers make for better prospects:</a:t>
            </a:r>
          </a:p>
          <a:p>
            <a:pPr algn="l" fontAlgn="base"/>
            <a:r>
              <a:rPr lang="en-US" b="0" i="0" u="none" strike="noStrike">
                <a:solidFill>
                  <a:srgbClr val="575757"/>
                </a:solidFill>
                <a:effectLst/>
                <a:latin typeface="Open Sans" panose="020B0606030504020204" pitchFamily="34" charset="0"/>
              </a:rPr>
              <a:t>All is not lost. If your percentage customer loss is higher than you’d like don’t despair. A study by Marketing Metrics has found firms have a much better chance of winning business from lost customers than from new prospects. The research found the average firm has a 20 to 40 percent probability of successfully selling to lost customers, and only a 5 to 20 percent probability of making a successful sale to brand new prospects. Bottom line – customer win back can bring big rewards. The important thing here is to understand why your customers left in the first place. Armed with this information in many cases you can rectify the problem and win them back.</a:t>
            </a:r>
          </a:p>
          <a:p>
            <a:pPr algn="l" fontAlgn="base"/>
            <a:r>
              <a:rPr lang="en-US" b="0" i="1" u="none" strike="noStrike">
                <a:solidFill>
                  <a:srgbClr val="575757"/>
                </a:solidFill>
                <a:effectLst/>
                <a:latin typeface="Open Sans" panose="020B0606030504020204" pitchFamily="34" charset="0"/>
              </a:rPr>
              <a:t>Source: Jill Griffin– The Loyalty Maker 2009 – 2011 (http://www.loyaltysolutions.com/winback-faq/)</a:t>
            </a:r>
            <a:endParaRPr lang="en-US" b="0" i="0" u="none" strike="noStrike">
              <a:solidFill>
                <a:srgbClr val="575757"/>
              </a:solidFill>
              <a:effectLst/>
              <a:latin typeface="Open Sans" panose="020B0606030504020204" pitchFamily="34" charset="0"/>
            </a:endParaRPr>
          </a:p>
          <a:p>
            <a:pPr algn="l" fontAlgn="base"/>
            <a:r>
              <a:rPr lang="en-US" b="1" i="0" u="none" strike="noStrike">
                <a:solidFill>
                  <a:srgbClr val="444444"/>
                </a:solidFill>
                <a:effectLst/>
                <a:latin typeface="Open Sans" panose="020B0606030504020204" pitchFamily="34" charset="0"/>
              </a:rPr>
              <a:t>Key finding #3</a:t>
            </a:r>
            <a:r>
              <a:rPr lang="en-US" b="0" i="0" u="none" strike="noStrike">
                <a:solidFill>
                  <a:srgbClr val="575757"/>
                </a:solidFill>
                <a:effectLst/>
                <a:latin typeface="Open Sans" panose="020B0606030504020204" pitchFamily="34" charset="0"/>
              </a:rPr>
              <a:t> – The majority (96%) of Customers won’t tell you why they stopped buying … unless you ask:</a:t>
            </a:r>
          </a:p>
          <a:p>
            <a:pPr algn="l" fontAlgn="base"/>
            <a:endParaRPr lang="en-US" b="0" i="0" u="none" strike="noStrike">
              <a:solidFill>
                <a:srgbClr val="575757"/>
              </a:solidFill>
              <a:effectLst/>
              <a:latin typeface="Open Sans" panose="020B0606030504020204" pitchFamily="34" charset="0"/>
            </a:endParaRPr>
          </a:p>
          <a:p>
            <a:pPr algn="l" fontAlgn="base"/>
            <a:endParaRPr lang="en-US" b="0" i="0" u="none" strike="noStrike">
              <a:solidFill>
                <a:srgbClr val="575757"/>
              </a:solidFill>
              <a:effectLst/>
              <a:latin typeface="Open Sans" panose="020B0606030504020204" pitchFamily="34" charset="0"/>
            </a:endParaRPr>
          </a:p>
          <a:p>
            <a:pPr algn="l" fontAlgn="base"/>
            <a:r>
              <a:rPr lang="en-US" b="0" i="0" u="none" strike="noStrike">
                <a:solidFill>
                  <a:srgbClr val="575757"/>
                </a:solidFill>
                <a:effectLst/>
                <a:latin typeface="Open Sans" panose="020B0606030504020204" pitchFamily="34" charset="0"/>
              </a:rPr>
              <a:t>https://marketinginsidergroup.com/content-marketing/what-is-smart-content-and-how-can-it-work-for-you/</a:t>
            </a:r>
          </a:p>
          <a:p>
            <a:pPr algn="l"/>
            <a:r>
              <a:rPr lang="en-US" b="1" i="0" u="none" strike="noStrike">
                <a:solidFill>
                  <a:srgbClr val="000000"/>
                </a:solidFill>
                <a:effectLst/>
                <a:latin typeface="Inter"/>
              </a:rPr>
              <a:t>“Smart” content is just another name for dynamic content. If that term sounds more familiar to you, it’s probably because you’re aware that there are “static” websites and “dynamic” websites.</a:t>
            </a:r>
          </a:p>
          <a:p>
            <a:pPr algn="l"/>
            <a:r>
              <a:rPr lang="en-US" b="0" i="0" u="none" strike="noStrike">
                <a:solidFill>
                  <a:srgbClr val="000000"/>
                </a:solidFill>
                <a:effectLst/>
                <a:latin typeface="Inter"/>
              </a:rPr>
              <a:t>Static websites are hard-coded and display exactly the same information to all viewers at all times. Dynamic websites pull their content from a database and construct webpages on the fly, meaning that the data displayed can change to suit the viewer.</a:t>
            </a:r>
          </a:p>
          <a:p>
            <a:pPr algn="l"/>
            <a:r>
              <a:rPr lang="en-US" b="0" i="0" u="none" strike="noStrike">
                <a:solidFill>
                  <a:srgbClr val="000000"/>
                </a:solidFill>
                <a:effectLst/>
                <a:latin typeface="Inter"/>
              </a:rPr>
              <a:t>In fact, the vast majority of websites these days are dynamic. There are not so many static websites around. This is because they’re both more powerful and more flexible. As the data is stored in a database and completely separate from the visual design, it’s very easy to update the look of the site. The content isn’t all mixed in with the display code.</a:t>
            </a:r>
          </a:p>
          <a:p>
            <a:pPr algn="l" fontAlgn="base"/>
            <a:endParaRPr lang="en-US" b="0" i="0" u="none" strike="noStrike">
              <a:solidFill>
                <a:srgbClr val="575757"/>
              </a:solidFill>
              <a:effectLst/>
              <a:latin typeface="Open Sans" panose="020B0606030504020204" pitchFamily="34" charset="0"/>
            </a:endParaRPr>
          </a:p>
          <a:p>
            <a:endParaRPr lang="en-US"/>
          </a:p>
        </p:txBody>
      </p:sp>
      <p:sp>
        <p:nvSpPr>
          <p:cNvPr id="4" name="Slide Number Placeholder 3"/>
          <p:cNvSpPr>
            <a:spLocks noGrp="1"/>
          </p:cNvSpPr>
          <p:nvPr>
            <p:ph type="sldNum" sz="quarter" idx="5"/>
          </p:nvPr>
        </p:nvSpPr>
        <p:spPr/>
        <p:txBody>
          <a:bodyPr/>
          <a:lstStyle/>
          <a:p>
            <a:fld id="{A7F8D860-480B-F44B-AF2F-F8ABFFB40260}" type="slidenum">
              <a:rPr lang="en-VN"/>
              <a:t>28</a:t>
            </a:fld>
            <a:endParaRPr lang="en-VN"/>
          </a:p>
        </p:txBody>
      </p:sp>
    </p:spTree>
    <p:extLst>
      <p:ext uri="{BB962C8B-B14F-4D97-AF65-F5344CB8AC3E}">
        <p14:creationId xmlns:p14="http://schemas.microsoft.com/office/powerpoint/2010/main" val="42279494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Content marketing strategy is essential for success</a:t>
            </a:r>
          </a:p>
          <a:p>
            <a:endParaRPr lang="en-GB" dirty="0"/>
          </a:p>
          <a:p>
            <a:r>
              <a:rPr lang="en-GB" dirty="0"/>
              <a:t>Conversational bots: chatbot</a:t>
            </a:r>
          </a:p>
          <a:p>
            <a:r>
              <a:rPr lang="en-GB" dirty="0"/>
              <a:t>Marketing automation: deliver right content to right people at the right time</a:t>
            </a:r>
          </a:p>
          <a:p>
            <a:endParaRPr lang="en-GB" dirty="0"/>
          </a:p>
          <a:p>
            <a:r>
              <a:rPr lang="en-GB" dirty="0"/>
              <a:t>https://knowledge.hubspot.com/website-pages/create-and-manage-smart-content-rules</a:t>
            </a:r>
          </a:p>
          <a:p>
            <a:endParaRPr lang="en-GB" dirty="0"/>
          </a:p>
        </p:txBody>
      </p:sp>
      <p:sp>
        <p:nvSpPr>
          <p:cNvPr id="4" name="Slide Number Placeholder 3"/>
          <p:cNvSpPr>
            <a:spLocks noGrp="1"/>
          </p:cNvSpPr>
          <p:nvPr>
            <p:ph type="sldNum" sz="quarter" idx="5"/>
          </p:nvPr>
        </p:nvSpPr>
        <p:spPr/>
        <p:txBody>
          <a:bodyPr/>
          <a:lstStyle/>
          <a:p>
            <a:fld id="{81E475C6-407D-2341-81AB-0C5814273A17}" type="slidenum">
              <a:rPr lang="en-US" smtClean="0"/>
              <a:t>29</a:t>
            </a:fld>
            <a:endParaRPr lang="en-US"/>
          </a:p>
        </p:txBody>
      </p:sp>
    </p:spTree>
    <p:extLst>
      <p:ext uri="{BB962C8B-B14F-4D97-AF65-F5344CB8AC3E}">
        <p14:creationId xmlns:p14="http://schemas.microsoft.com/office/powerpoint/2010/main" val="6272649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C00C9930-0A10-4D51-BF8B-58A66CF9DE84}" type="slidenum">
              <a:rPr lang="en-GB" smtClean="0"/>
              <a:t>3</a:t>
            </a:fld>
            <a:endParaRPr lang="en-GB"/>
          </a:p>
        </p:txBody>
      </p:sp>
    </p:spTree>
    <p:extLst>
      <p:ext uri="{BB962C8B-B14F-4D97-AF65-F5344CB8AC3E}">
        <p14:creationId xmlns:p14="http://schemas.microsoft.com/office/powerpoint/2010/main" val="3965237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a:t>To build an effective content strategy you need to understand how to: </a:t>
            </a:r>
          </a:p>
          <a:p>
            <a:pPr marL="0"/>
            <a:endParaRPr lang="en-US" sz="1200"/>
          </a:p>
          <a:p>
            <a:r>
              <a:rPr lang="en-US" sz="1200"/>
              <a:t>measure the value of content </a:t>
            </a:r>
          </a:p>
          <a:p>
            <a:r>
              <a:rPr lang="en-US" sz="1200"/>
              <a:t>distribute content effectively.</a:t>
            </a:r>
          </a:p>
          <a:p>
            <a:r>
              <a:rPr lang="en-US" sz="1200"/>
              <a:t>use different types of content</a:t>
            </a:r>
          </a:p>
          <a:p>
            <a:r>
              <a:rPr lang="en-US" sz="1200"/>
              <a:t>use content in an international business</a:t>
            </a:r>
          </a:p>
          <a:p>
            <a:endParaRPr lang="en-US"/>
          </a:p>
        </p:txBody>
      </p:sp>
      <p:sp>
        <p:nvSpPr>
          <p:cNvPr id="4" name="Slide Number Placeholder 3"/>
          <p:cNvSpPr>
            <a:spLocks noGrp="1"/>
          </p:cNvSpPr>
          <p:nvPr>
            <p:ph type="sldNum" sz="quarter" idx="5"/>
          </p:nvPr>
        </p:nvSpPr>
        <p:spPr/>
        <p:txBody>
          <a:bodyPr/>
          <a:lstStyle/>
          <a:p>
            <a:fld id="{A7F8D860-480B-F44B-AF2F-F8ABFFB40260}" type="slidenum">
              <a:rPr lang="en-VN"/>
              <a:t>30</a:t>
            </a:fld>
            <a:endParaRPr lang="en-VN"/>
          </a:p>
        </p:txBody>
      </p:sp>
    </p:spTree>
    <p:extLst>
      <p:ext uri="{BB962C8B-B14F-4D97-AF65-F5344CB8AC3E}">
        <p14:creationId xmlns:p14="http://schemas.microsoft.com/office/powerpoint/2010/main" val="2397731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algn="l" rtl="0" eaLnBrk="1" fontAlgn="t" latinLnBrk="0" hangingPunct="1">
              <a:lnSpc>
                <a:spcPct val="150000"/>
              </a:lnSpc>
              <a:spcBef>
                <a:spcPts val="0"/>
              </a:spcBef>
              <a:spcAft>
                <a:spcPts val="0"/>
              </a:spcAft>
            </a:pPr>
            <a:r>
              <a:rPr lang="en-GB" sz="1800" b="1" i="0" u="none" strike="noStrike" kern="1200" spc="0">
                <a:solidFill>
                  <a:srgbClr val="000000"/>
                </a:solidFill>
                <a:effectLst/>
                <a:latin typeface="Arial" panose="020B0604020202020204" pitchFamily="34" charset="0"/>
                <a:ea typeface="Arial Unicode MS" panose="020B0604020202020204" pitchFamily="34" charset="-128"/>
              </a:rPr>
              <a:t>Why you are creating content and what value it will provide?</a:t>
            </a:r>
            <a:endParaRPr lang="en-VN" sz="1800" b="0" i="0" u="none" strike="noStrike">
              <a:effectLst/>
              <a:latin typeface="Arial" panose="020B0604020202020204" pitchFamily="34" charset="0"/>
            </a:endParaRPr>
          </a:p>
          <a:p>
            <a:pPr marL="0" algn="l" rtl="0" eaLnBrk="1" fontAlgn="t" latinLnBrk="0" hangingPunct="1">
              <a:lnSpc>
                <a:spcPct val="150000"/>
              </a:lnSpc>
              <a:spcBef>
                <a:spcPts val="0"/>
              </a:spcBef>
              <a:spcAft>
                <a:spcPts val="0"/>
              </a:spcAft>
            </a:pPr>
            <a:r>
              <a:rPr lang="en-GB" sz="1800" b="0" i="0" u="none" strike="noStrike" kern="1200" spc="0">
                <a:solidFill>
                  <a:srgbClr val="000000"/>
                </a:solidFill>
                <a:effectLst/>
                <a:latin typeface="Arial" panose="020B0604020202020204" pitchFamily="34" charset="0"/>
                <a:ea typeface="Arial Unicode MS" panose="020B0604020202020204" pitchFamily="34" charset="-128"/>
              </a:rPr>
              <a:t>For whom are you creating content and how will they benefit?</a:t>
            </a:r>
            <a:endParaRPr lang="en-VN" sz="1800" b="0" i="0" u="none" strike="noStrike">
              <a:effectLst/>
              <a:latin typeface="Arial" panose="020B0604020202020204" pitchFamily="34" charset="0"/>
            </a:endParaRPr>
          </a:p>
          <a:p>
            <a:pPr marL="0" algn="l" rtl="0" eaLnBrk="1" fontAlgn="t" latinLnBrk="0" hangingPunct="1">
              <a:lnSpc>
                <a:spcPct val="150000"/>
              </a:lnSpc>
              <a:spcBef>
                <a:spcPts val="0"/>
              </a:spcBef>
              <a:spcAft>
                <a:spcPts val="0"/>
              </a:spcAft>
            </a:pPr>
            <a:r>
              <a:rPr lang="en-GB" sz="1800" b="0" i="0" u="none" strike="noStrike" kern="1200" spc="0">
                <a:solidFill>
                  <a:srgbClr val="000000"/>
                </a:solidFill>
                <a:effectLst/>
                <a:latin typeface="Arial" panose="020B0604020202020204" pitchFamily="34" charset="0"/>
                <a:ea typeface="Arial Unicode MS" panose="020B0604020202020204" pitchFamily="34" charset="-128"/>
              </a:rPr>
              <a:t>What specific, unique, and valuable ideas will you build your content assets around?</a:t>
            </a:r>
            <a:endParaRPr lang="en-VN" sz="1800" b="0" i="0" u="none" strike="noStrike">
              <a:effectLst/>
              <a:latin typeface="Arial" panose="020B0604020202020204" pitchFamily="34" charset="0"/>
            </a:endParaRPr>
          </a:p>
          <a:p>
            <a:pPr marL="0" algn="l" rtl="0" eaLnBrk="1" fontAlgn="t" latinLnBrk="0" hangingPunct="1">
              <a:lnSpc>
                <a:spcPct val="150000"/>
              </a:lnSpc>
              <a:spcBef>
                <a:spcPts val="0"/>
              </a:spcBef>
              <a:spcAft>
                <a:spcPts val="0"/>
              </a:spcAft>
            </a:pPr>
            <a:r>
              <a:rPr lang="en-GB" sz="1800" b="0" i="0" u="none" strike="noStrike" kern="1200" spc="0">
                <a:solidFill>
                  <a:srgbClr val="000000"/>
                </a:solidFill>
                <a:effectLst/>
                <a:latin typeface="Arial" panose="020B0604020202020204" pitchFamily="34" charset="0"/>
                <a:ea typeface="Arial Unicode MS" panose="020B0604020202020204" pitchFamily="34" charset="-128"/>
              </a:rPr>
              <a:t>How will you structure and manage your operations to activate your plans?</a:t>
            </a:r>
            <a:endParaRPr lang="en-VN" sz="1800" b="0" i="0" u="none" strike="noStrike">
              <a:effectLst/>
              <a:latin typeface="Arial" panose="020B0604020202020204" pitchFamily="34" charset="0"/>
            </a:endParaRPr>
          </a:p>
          <a:p>
            <a:pPr marL="0" algn="l" rtl="0" eaLnBrk="1" fontAlgn="t" latinLnBrk="0" hangingPunct="1">
              <a:lnSpc>
                <a:spcPct val="150000"/>
              </a:lnSpc>
              <a:spcBef>
                <a:spcPts val="0"/>
              </a:spcBef>
              <a:spcAft>
                <a:spcPts val="0"/>
              </a:spcAft>
            </a:pPr>
            <a:r>
              <a:rPr lang="en-GB" sz="1800" b="0" i="0" u="none" strike="noStrike" kern="1200" spc="0">
                <a:solidFill>
                  <a:srgbClr val="000000"/>
                </a:solidFill>
                <a:effectLst/>
                <a:latin typeface="Arial" panose="020B0604020202020204" pitchFamily="34" charset="0"/>
                <a:ea typeface="Arial Unicode MS" panose="020B0604020202020204" pitchFamily="34" charset="-128"/>
              </a:rPr>
              <a:t>How will you gauge performance and continually optimize your efforts?</a:t>
            </a:r>
            <a:endParaRPr lang="en-VN" sz="1800" b="0" i="0" u="none" strike="noStrike">
              <a:effectLst/>
              <a:latin typeface="Arial" panose="020B0604020202020204" pitchFamily="34" charset="0"/>
            </a:endParaRPr>
          </a:p>
          <a:p>
            <a:endParaRPr lang="en-US"/>
          </a:p>
        </p:txBody>
      </p:sp>
      <p:sp>
        <p:nvSpPr>
          <p:cNvPr id="4" name="Slide Number Placeholder 3"/>
          <p:cNvSpPr>
            <a:spLocks noGrp="1"/>
          </p:cNvSpPr>
          <p:nvPr>
            <p:ph type="sldNum" sz="quarter" idx="5"/>
          </p:nvPr>
        </p:nvSpPr>
        <p:spPr/>
        <p:txBody>
          <a:bodyPr/>
          <a:lstStyle/>
          <a:p>
            <a:fld id="{A7F8D860-480B-F44B-AF2F-F8ABFFB40260}" type="slidenum">
              <a:rPr lang="en-VN"/>
              <a:t>31</a:t>
            </a:fld>
            <a:endParaRPr lang="en-VN"/>
          </a:p>
        </p:txBody>
      </p:sp>
    </p:spTree>
    <p:extLst>
      <p:ext uri="{BB962C8B-B14F-4D97-AF65-F5344CB8AC3E}">
        <p14:creationId xmlns:p14="http://schemas.microsoft.com/office/powerpoint/2010/main" val="4242186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nSpc>
                <a:spcPct val="100000"/>
              </a:lnSpc>
            </a:pPr>
            <a:r>
              <a:rPr lang="en-GB" sz="1200"/>
              <a:t>Credible – your audience has to believe the content</a:t>
            </a:r>
            <a:endParaRPr lang="en-US" sz="1200"/>
          </a:p>
          <a:p>
            <a:pPr lvl="0">
              <a:lnSpc>
                <a:spcPct val="100000"/>
              </a:lnSpc>
            </a:pPr>
            <a:r>
              <a:rPr lang="en-GB" sz="1200"/>
              <a:t>Shareable – ask ‘Will my audience want to share this?’</a:t>
            </a:r>
            <a:endParaRPr lang="en-US" sz="1200"/>
          </a:p>
          <a:p>
            <a:pPr lvl="0">
              <a:lnSpc>
                <a:spcPct val="100000"/>
              </a:lnSpc>
            </a:pPr>
            <a:r>
              <a:rPr lang="en-GB" sz="1200"/>
              <a:t>Useful or fun – ask ‘Does it pass the ‘so what?’ test?’</a:t>
            </a:r>
            <a:endParaRPr lang="en-US" sz="1200"/>
          </a:p>
          <a:p>
            <a:pPr lvl="0">
              <a:lnSpc>
                <a:spcPct val="100000"/>
              </a:lnSpc>
            </a:pPr>
            <a:r>
              <a:rPr lang="en-GB" sz="1200"/>
              <a:t>Interesting – ask ‘</a:t>
            </a:r>
            <a:r>
              <a:rPr lang="en-US" sz="1200"/>
              <a:t>Is it worth making a remark about?’</a:t>
            </a:r>
          </a:p>
          <a:p>
            <a:pPr lvl="0">
              <a:lnSpc>
                <a:spcPct val="100000"/>
              </a:lnSpc>
            </a:pPr>
            <a:r>
              <a:rPr lang="en-US" sz="1200"/>
              <a:t>Relevant – it is crucial that your audience value the content</a:t>
            </a:r>
          </a:p>
          <a:p>
            <a:pPr lvl="0">
              <a:lnSpc>
                <a:spcPct val="100000"/>
              </a:lnSpc>
            </a:pPr>
            <a:r>
              <a:rPr lang="en-US" sz="1200"/>
              <a:t>Timely – content is most effective in the right place at the right time</a:t>
            </a:r>
          </a:p>
          <a:p>
            <a:pPr lvl="0">
              <a:lnSpc>
                <a:spcPct val="100000"/>
              </a:lnSpc>
            </a:pPr>
            <a:r>
              <a:rPr lang="en-US" sz="1200"/>
              <a:t>Different – ask ‘Has this been done before?’ </a:t>
            </a:r>
          </a:p>
          <a:p>
            <a:pPr lvl="0">
              <a:lnSpc>
                <a:spcPct val="100000"/>
              </a:lnSpc>
            </a:pPr>
            <a:r>
              <a:rPr lang="en-US" sz="1200"/>
              <a:t>On brand and authentic - Consumers expect to link content and b</a:t>
            </a:r>
            <a:r>
              <a:rPr lang="en-GB" sz="1200"/>
              <a:t>rand.</a:t>
            </a:r>
            <a:endParaRPr lang="en-US" sz="1200"/>
          </a:p>
          <a:p>
            <a:endParaRPr lang="en-US"/>
          </a:p>
        </p:txBody>
      </p:sp>
      <p:sp>
        <p:nvSpPr>
          <p:cNvPr id="4" name="Slide Number Placeholder 3"/>
          <p:cNvSpPr>
            <a:spLocks noGrp="1"/>
          </p:cNvSpPr>
          <p:nvPr>
            <p:ph type="sldNum" sz="quarter" idx="5"/>
          </p:nvPr>
        </p:nvSpPr>
        <p:spPr/>
        <p:txBody>
          <a:bodyPr/>
          <a:lstStyle/>
          <a:p>
            <a:fld id="{A7F8D860-480B-F44B-AF2F-F8ABFFB40260}" type="slidenum">
              <a:rPr lang="en-VN"/>
              <a:t>33</a:t>
            </a:fld>
            <a:endParaRPr lang="en-VN"/>
          </a:p>
        </p:txBody>
      </p:sp>
    </p:spTree>
    <p:extLst>
      <p:ext uri="{BB962C8B-B14F-4D97-AF65-F5344CB8AC3E}">
        <p14:creationId xmlns:p14="http://schemas.microsoft.com/office/powerpoint/2010/main" val="19987595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058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ea typeface="ＭＳ Ｐゴシック" charset="-128"/>
            </a:endParaRPr>
          </a:p>
        </p:txBody>
      </p:sp>
      <p:sp>
        <p:nvSpPr>
          <p:cNvPr id="4" name="Slide Number Placeholder 3"/>
          <p:cNvSpPr>
            <a:spLocks noGrp="1"/>
          </p:cNvSpPr>
          <p:nvPr>
            <p:ph type="sldNum" sz="quarter" idx="5"/>
          </p:nvPr>
        </p:nvSpPr>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5022CE26-37B5-9946-8286-4D4BCCE8900E}" type="slidenum">
              <a:rPr lang="en-US" altLang="en-US" sz="1200">
                <a:latin typeface="Calibri" charset="0"/>
              </a:rPr>
              <a:pPr eaLnBrk="1" hangingPunct="1"/>
              <a:t>34</a:t>
            </a:fld>
            <a:endParaRPr lang="en-US" altLang="en-US" sz="1200">
              <a:latin typeface="Calibri" charset="0"/>
            </a:endParaRPr>
          </a:p>
        </p:txBody>
      </p:sp>
    </p:spTree>
    <p:extLst>
      <p:ext uri="{BB962C8B-B14F-4D97-AF65-F5344CB8AC3E}">
        <p14:creationId xmlns:p14="http://schemas.microsoft.com/office/powerpoint/2010/main" val="2584558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fontAlgn="auto">
              <a:buFont typeface="Arial" panose="020B0604020202020204" pitchFamily="34" charset="0"/>
              <a:buChar char="•"/>
            </a:pPr>
            <a:r>
              <a:rPr lang="en-US" sz="1800" b="1">
                <a:solidFill>
                  <a:srgbClr val="8C007F"/>
                </a:solidFill>
                <a:effectLst/>
                <a:latin typeface="SabonMTPro"/>
              </a:rPr>
              <a:t>Expanding navigation through synonyms. </a:t>
            </a:r>
            <a:r>
              <a:rPr lang="en-US" sz="1800">
                <a:solidFill>
                  <a:srgbClr val="8C007F"/>
                </a:solidFill>
                <a:effectLst/>
                <a:latin typeface="SabonMTPro"/>
              </a:rPr>
              <a:t>Through using a range of terms that may apply to the same product, the product may become easier to find if a site visitor is searching </a:t>
            </a:r>
          </a:p>
          <a:p>
            <a:r>
              <a:rPr lang="en-US" sz="1800">
                <a:solidFill>
                  <a:srgbClr val="8C007F"/>
                </a:solidFill>
                <a:effectLst/>
                <a:latin typeface="SabonMTPro"/>
              </a:rPr>
              <a:t>using a particular expression.</a:t>
            </a:r>
            <a:br>
              <a:rPr lang="en-US" sz="1800">
                <a:solidFill>
                  <a:srgbClr val="8C007F"/>
                </a:solidFill>
                <a:effectLst/>
                <a:latin typeface="SabonMTPro"/>
              </a:rPr>
            </a:br>
            <a:r>
              <a:rPr lang="en-US" sz="1800" b="1">
                <a:solidFill>
                  <a:srgbClr val="8C007F"/>
                </a:solidFill>
                <a:effectLst/>
                <a:latin typeface="SabonMTPro"/>
              </a:rPr>
              <a:t>Applying faceted navigation or search approaches. </a:t>
            </a:r>
            <a:r>
              <a:rPr lang="en-US" sz="1800">
                <a:solidFill>
                  <a:srgbClr val="8C007F"/>
                </a:solidFill>
                <a:effectLst/>
                <a:latin typeface="SabonMTPro"/>
              </a:rPr>
              <a:t>Search results pages are important in online merchandising since conversion rates will be higher if relevant products and offers </a:t>
            </a:r>
            <a:r>
              <a:rPr lang="en-US" sz="1800">
                <a:effectLst/>
                <a:latin typeface="SabonMTPro"/>
              </a:rPr>
              <a:t>are at the top of the list. </a:t>
            </a:r>
            <a:r>
              <a:rPr lang="en-US" sz="1800" b="1">
                <a:solidFill>
                  <a:srgbClr val="007FFF"/>
                </a:solidFill>
                <a:effectLst/>
                <a:latin typeface="HelveticaNeueLTW1G"/>
              </a:rPr>
              <a:t>Faceted navigation </a:t>
            </a:r>
            <a:r>
              <a:rPr lang="en-US" sz="1800">
                <a:effectLst/>
                <a:latin typeface="SabonMTPro"/>
              </a:rPr>
              <a:t>enables website users to ‘drill down’ to easily select a relevant product by selecting different product attributes (Figure 7.14). </a:t>
            </a:r>
            <a:r>
              <a:rPr lang="en-US" sz="1800" b="1">
                <a:effectLst/>
                <a:latin typeface="SabonMTPro"/>
              </a:rPr>
              <a:t>Featuring the best-selling products prominently. </a:t>
            </a:r>
            <a:r>
              <a:rPr lang="en-US" sz="1800">
                <a:effectLst/>
                <a:latin typeface="SabonMTPro"/>
              </a:rPr>
              <a:t>Featuring strongest product lines promi- nently is a common approach, with retailers showing ‘Top 10’ or ‘Top 20’ products. </a:t>
            </a:r>
            <a:r>
              <a:rPr lang="en-US" sz="1800" b="1">
                <a:effectLst/>
                <a:latin typeface="SabonMTPro"/>
              </a:rPr>
              <a:t>Use of bundling. </a:t>
            </a:r>
            <a:r>
              <a:rPr lang="en-US" sz="1800">
                <a:effectLst/>
                <a:latin typeface="SabonMTPro"/>
              </a:rPr>
              <a:t>The classic retail approach of buy-one-get-one-free (BOGOF) is com- monly applied online through showcasing complementary products. For example, Ama- zon offers discounts on two or three related books, if bought together. Related products are also shown on the product page or in checkout, although care has to be taken here </a:t>
            </a:r>
            <a:endParaRPr lang="en-US" sz="2800"/>
          </a:p>
          <a:p>
            <a:r>
              <a:rPr lang="en-US" sz="1800">
                <a:solidFill>
                  <a:srgbClr val="8C007F"/>
                </a:solidFill>
                <a:effectLst/>
                <a:latin typeface="SabonMTPro"/>
              </a:rPr>
              <a:t>• </a:t>
            </a:r>
            <a:r>
              <a:rPr lang="en-US" sz="1800">
                <a:effectLst/>
                <a:latin typeface="SabonMTPro"/>
              </a:rPr>
              <a:t>since this can reduce conversion rates.</a:t>
            </a:r>
            <a:br>
              <a:rPr lang="en-US" sz="1800">
                <a:effectLst/>
                <a:latin typeface="SabonMTPro"/>
              </a:rPr>
            </a:br>
            <a:r>
              <a:rPr lang="en-US" sz="1800" b="1">
                <a:effectLst/>
                <a:latin typeface="SabonMTPro"/>
              </a:rPr>
              <a:t>Use of customer ratings and reviews. </a:t>
            </a:r>
            <a:r>
              <a:rPr lang="en-US" sz="1800">
                <a:effectLst/>
                <a:latin typeface="SabonMTPro"/>
              </a:rPr>
              <a:t>Reviews can be important in influencing sales. Research from online ratings service BazaarvoiceTM showed that for one of its clients, CompUSATM, the use of reviews achieved:</a:t>
            </a:r>
            <a:br>
              <a:rPr lang="en-US" sz="1800">
                <a:effectLst/>
                <a:latin typeface="SabonMTPro"/>
              </a:rPr>
            </a:br>
            <a:r>
              <a:rPr lang="en-US" sz="1800">
                <a:solidFill>
                  <a:srgbClr val="8C007F"/>
                </a:solidFill>
                <a:effectLst/>
                <a:latin typeface="SabonMTPro"/>
              </a:rPr>
              <a:t>• </a:t>
            </a:r>
            <a:r>
              <a:rPr lang="en-US" sz="1800">
                <a:effectLst/>
                <a:latin typeface="SabonMTPro"/>
              </a:rPr>
              <a:t>60 per cent higher conversion;</a:t>
            </a:r>
            <a:br>
              <a:rPr lang="en-US" sz="1800">
                <a:effectLst/>
                <a:latin typeface="SabonMTPro"/>
              </a:rPr>
            </a:br>
            <a:r>
              <a:rPr lang="en-US" sz="1800">
                <a:solidFill>
                  <a:srgbClr val="8C007F"/>
                </a:solidFill>
                <a:effectLst/>
                <a:latin typeface="SabonMTPro"/>
              </a:rPr>
              <a:t>• </a:t>
            </a:r>
            <a:r>
              <a:rPr lang="en-US" sz="1800">
                <a:effectLst/>
                <a:latin typeface="SabonMTPro"/>
              </a:rPr>
              <a:t>50 per cent higher order value; </a:t>
            </a:r>
            <a:endParaRPr lang="en-US" sz="2800"/>
          </a:p>
          <a:p>
            <a:r>
              <a:rPr lang="en-US" sz="1800">
                <a:solidFill>
                  <a:srgbClr val="8C007F"/>
                </a:solidFill>
                <a:effectLst/>
                <a:latin typeface="SabonMTPro"/>
              </a:rPr>
              <a:t>• • </a:t>
            </a:r>
            <a:r>
              <a:rPr lang="en-US" sz="1800">
                <a:effectLst/>
                <a:latin typeface="SabonMTPro"/>
              </a:rPr>
              <a:t>82 per cent more page views per visitor.</a:t>
            </a:r>
            <a:br>
              <a:rPr lang="en-US" sz="1800">
                <a:effectLst/>
                <a:latin typeface="SabonMTPro"/>
              </a:rPr>
            </a:br>
            <a:r>
              <a:rPr lang="en-US" sz="1800" b="1">
                <a:effectLst/>
                <a:latin typeface="SabonMTPro"/>
              </a:rPr>
              <a:t>Interactive product visualisers. </a:t>
            </a:r>
            <a:r>
              <a:rPr lang="en-US" sz="1800">
                <a:effectLst/>
                <a:latin typeface="SabonMTPro"/>
              </a:rPr>
              <a:t>These systems enable web users to zoom in and rotate on products. </a:t>
            </a:r>
            <a:endParaRPr lang="en-US" sz="2800"/>
          </a:p>
          <a:p>
            <a:pPr fontAlgn="auto">
              <a:buFont typeface="Arial" panose="020B0604020202020204" pitchFamily="34" charset="0"/>
              <a:buChar char="•"/>
            </a:pPr>
            <a:endParaRPr lang="en-US" sz="1800">
              <a:solidFill>
                <a:srgbClr val="8C007F"/>
              </a:solidFill>
              <a:effectLst/>
              <a:latin typeface="SabonMTPro"/>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35</a:t>
            </a:fld>
            <a:endParaRPr lang="en-GB"/>
          </a:p>
        </p:txBody>
      </p:sp>
    </p:spTree>
    <p:extLst>
      <p:ext uri="{BB962C8B-B14F-4D97-AF65-F5344CB8AC3E}">
        <p14:creationId xmlns:p14="http://schemas.microsoft.com/office/powerpoint/2010/main" val="35350519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r>
              <a:rPr lang="en-US" sz="1800">
                <a:effectLst/>
                <a:latin typeface="SabonMTPro"/>
              </a:rPr>
              <a:t>WEBQUAL (Loiacono </a:t>
            </a:r>
            <a:r>
              <a:rPr lang="en-US" sz="1800" i="1">
                <a:effectLst/>
                <a:latin typeface="SabonMTPro"/>
              </a:rPr>
              <a:t>et al</a:t>
            </a:r>
            <a:r>
              <a:rPr lang="en-US" sz="1800">
                <a:effectLst/>
                <a:latin typeface="SabonMTPro"/>
              </a:rPr>
              <a:t>., 2000, 2007), which considers 14 dimensions. It has been criticised for relating too much to functional design issues rather than service issues. Con- sider other limitations, which could include rating of content or products, trust factors, support for different digital devices or integration with other online and offline channels. Green and Pearson (2011), for example, cover the trust factors and perceived risk. The dimensions of WEBQUAL are: </a:t>
            </a:r>
            <a:endParaRPr lang="en-US"/>
          </a:p>
          <a:p>
            <a:r>
              <a:rPr lang="en-US" sz="1800" b="1">
                <a:solidFill>
                  <a:srgbClr val="8C007F"/>
                </a:solidFill>
                <a:effectLst/>
                <a:latin typeface="HelveticaNeueLTW1G"/>
              </a:rPr>
              <a:t>1 </a:t>
            </a:r>
            <a:r>
              <a:rPr lang="en-US" sz="1800" i="1">
                <a:effectLst/>
                <a:latin typeface="SabonMTPro"/>
              </a:rPr>
              <a:t>Information quality </a:t>
            </a:r>
            <a:r>
              <a:rPr lang="en-US" sz="1800">
                <a:effectLst/>
                <a:latin typeface="SabonMTPro"/>
              </a:rPr>
              <a:t>– the concern that information provided is accurate, updated and appropriate. </a:t>
            </a:r>
            <a:endParaRPr lang="en-US"/>
          </a:p>
          <a:p>
            <a:r>
              <a:rPr lang="en-US" sz="1800" b="1">
                <a:solidFill>
                  <a:srgbClr val="8C007F"/>
                </a:solidFill>
                <a:effectLst/>
                <a:latin typeface="HelveticaNeueLTW1G"/>
              </a:rPr>
              <a:t>2 </a:t>
            </a:r>
            <a:r>
              <a:rPr lang="en-US" sz="1800" i="1">
                <a:effectLst/>
                <a:latin typeface="SabonMTPro"/>
              </a:rPr>
              <a:t>Functional fit to task </a:t>
            </a:r>
            <a:r>
              <a:rPr lang="en-US" sz="1800">
                <a:effectLst/>
                <a:latin typeface="SabonMTPro"/>
              </a:rPr>
              <a:t>– the extent to which users believe that the website meets their needs. </a:t>
            </a:r>
            <a:endParaRPr lang="en-US"/>
          </a:p>
          <a:p>
            <a:r>
              <a:rPr lang="en-US" sz="1800" b="1">
                <a:solidFill>
                  <a:srgbClr val="8C007F"/>
                </a:solidFill>
                <a:effectLst/>
                <a:latin typeface="HelveticaNeueLTW1G"/>
              </a:rPr>
              <a:t>3 </a:t>
            </a:r>
            <a:r>
              <a:rPr lang="en-US" sz="1800" i="1">
                <a:effectLst/>
                <a:latin typeface="SabonMTPro"/>
              </a:rPr>
              <a:t>Tailored communications </a:t>
            </a:r>
            <a:r>
              <a:rPr lang="en-US" sz="1800">
                <a:effectLst/>
                <a:latin typeface="SabonMTPro"/>
              </a:rPr>
              <a:t>– communications can be tailored to meet the user’s needs. </a:t>
            </a:r>
          </a:p>
          <a:p>
            <a:pPr>
              <a:buFont typeface="+mj-lt"/>
              <a:buAutoNum type="arabicPeriod" startAt="4"/>
            </a:pPr>
            <a:r>
              <a:rPr lang="en-US" sz="1800" b="1">
                <a:solidFill>
                  <a:srgbClr val="8C007F"/>
                </a:solidFill>
                <a:effectLst/>
                <a:latin typeface="HelveticaNeueLTW1G"/>
              </a:rPr>
              <a:t>4  </a:t>
            </a:r>
            <a:r>
              <a:rPr lang="en-US" sz="1800" i="1">
                <a:effectLst/>
                <a:latin typeface="SabonMTPro"/>
              </a:rPr>
              <a:t>Trust </a:t>
            </a:r>
            <a:r>
              <a:rPr lang="en-US" sz="1800">
                <a:effectLst/>
                <a:latin typeface="SabonMTPro"/>
              </a:rPr>
              <a:t>– secure communication and observance of information privacy. </a:t>
            </a:r>
            <a:endParaRPr lang="en-US">
              <a:effectLst/>
            </a:endParaRPr>
          </a:p>
          <a:p>
            <a:pPr>
              <a:buFont typeface="+mj-lt"/>
              <a:buAutoNum type="arabicPeriod" startAt="4"/>
            </a:pPr>
            <a:r>
              <a:rPr lang="en-US" sz="1800" b="1">
                <a:solidFill>
                  <a:srgbClr val="8C007F"/>
                </a:solidFill>
                <a:effectLst/>
                <a:latin typeface="HelveticaNeueLTW1G"/>
              </a:rPr>
              <a:t>5  </a:t>
            </a:r>
            <a:r>
              <a:rPr lang="en-US" sz="1800" i="1">
                <a:effectLst/>
                <a:latin typeface="SabonMTPro"/>
              </a:rPr>
              <a:t>Response time </a:t>
            </a:r>
            <a:r>
              <a:rPr lang="en-US" sz="1800">
                <a:effectLst/>
                <a:latin typeface="SabonMTPro"/>
              </a:rPr>
              <a:t>– the time it takes to get a response after a request or an interaction </a:t>
            </a:r>
            <a:endParaRPr lang="en-US">
              <a:effectLst/>
            </a:endParaRPr>
          </a:p>
          <a:p>
            <a:pPr>
              <a:buFont typeface="+mj-lt"/>
              <a:buAutoNum type="arabicPeriod" startAt="4"/>
            </a:pPr>
            <a:r>
              <a:rPr lang="en-US" sz="1800">
                <a:effectLst/>
                <a:latin typeface="SabonMTPro"/>
              </a:rPr>
              <a:t>with a website. </a:t>
            </a:r>
            <a:endParaRPr lang="en-US">
              <a:effectLst/>
            </a:endParaRPr>
          </a:p>
          <a:p>
            <a:pPr>
              <a:buFont typeface="+mj-lt"/>
              <a:buAutoNum type="arabicPeriod" startAt="4"/>
            </a:pPr>
            <a:r>
              <a:rPr lang="en-US" sz="1800" b="1">
                <a:solidFill>
                  <a:srgbClr val="8C007F"/>
                </a:solidFill>
                <a:effectLst/>
                <a:latin typeface="HelveticaNeueLTW1G"/>
              </a:rPr>
              <a:t>6  </a:t>
            </a:r>
            <a:r>
              <a:rPr lang="en-US" sz="1800" i="1">
                <a:effectLst/>
                <a:latin typeface="SabonMTPro"/>
              </a:rPr>
              <a:t>Ease of understanding </a:t>
            </a:r>
            <a:r>
              <a:rPr lang="en-US" sz="1800">
                <a:effectLst/>
                <a:latin typeface="SabonMTPro"/>
              </a:rPr>
              <a:t>– easy to read and understand. </a:t>
            </a:r>
            <a:endParaRPr lang="en-US">
              <a:effectLst/>
            </a:endParaRPr>
          </a:p>
          <a:p>
            <a:pPr>
              <a:buFont typeface="+mj-lt"/>
              <a:buAutoNum type="arabicPeriod" startAt="4"/>
            </a:pPr>
            <a:r>
              <a:rPr lang="en-US" sz="1800" b="1">
                <a:solidFill>
                  <a:srgbClr val="8C007F"/>
                </a:solidFill>
                <a:effectLst/>
                <a:latin typeface="HelveticaNeueLTW1G"/>
              </a:rPr>
              <a:t>7  </a:t>
            </a:r>
            <a:r>
              <a:rPr lang="en-US" sz="1800" i="1">
                <a:effectLst/>
                <a:latin typeface="SabonMTPro"/>
              </a:rPr>
              <a:t>Intuitive operations </a:t>
            </a:r>
            <a:r>
              <a:rPr lang="en-US" sz="1800">
                <a:effectLst/>
                <a:latin typeface="SabonMTPro"/>
              </a:rPr>
              <a:t>– easy to operate and navigate. </a:t>
            </a:r>
            <a:endParaRPr lang="en-US">
              <a:effectLst/>
            </a:endParaRPr>
          </a:p>
          <a:p>
            <a:pPr>
              <a:buFont typeface="+mj-lt"/>
              <a:buAutoNum type="arabicPeriod" startAt="4"/>
            </a:pPr>
            <a:r>
              <a:rPr lang="en-US" sz="1800" b="1">
                <a:solidFill>
                  <a:srgbClr val="8C007F"/>
                </a:solidFill>
                <a:effectLst/>
                <a:latin typeface="HelveticaNeueLTW1G"/>
              </a:rPr>
              <a:t>8  </a:t>
            </a:r>
            <a:r>
              <a:rPr lang="en-US" sz="1800" i="1">
                <a:effectLst/>
                <a:latin typeface="SabonMTPro"/>
              </a:rPr>
              <a:t>Visual appeal </a:t>
            </a:r>
            <a:r>
              <a:rPr lang="en-US" sz="1800">
                <a:effectLst/>
                <a:latin typeface="SabonMTPro"/>
              </a:rPr>
              <a:t>– the aesthetics of the site. </a:t>
            </a:r>
            <a:endParaRPr lang="en-US">
              <a:effectLst/>
            </a:endParaRPr>
          </a:p>
          <a:p>
            <a:pPr>
              <a:buFont typeface="+mj-lt"/>
              <a:buAutoNum type="arabicPeriod" startAt="4"/>
            </a:pPr>
            <a:r>
              <a:rPr lang="en-US" sz="1800" b="1">
                <a:solidFill>
                  <a:srgbClr val="8C007F"/>
                </a:solidFill>
                <a:effectLst/>
                <a:latin typeface="HelveticaNeueLTW1G"/>
              </a:rPr>
              <a:t>9  </a:t>
            </a:r>
            <a:r>
              <a:rPr lang="en-US" sz="1800" i="1">
                <a:effectLst/>
                <a:latin typeface="SabonMTPro"/>
              </a:rPr>
              <a:t>Innovativeness </a:t>
            </a:r>
            <a:r>
              <a:rPr lang="en-US" sz="1800">
                <a:effectLst/>
                <a:latin typeface="SabonMTPro"/>
              </a:rPr>
              <a:t>– the creativity and uniqueness of the website. </a:t>
            </a:r>
            <a:endParaRPr lang="en-US">
              <a:effectLst/>
            </a:endParaRPr>
          </a:p>
          <a:p>
            <a:pPr>
              <a:buFont typeface="+mj-lt"/>
              <a:buAutoNum type="arabicPeriod" startAt="4"/>
            </a:pPr>
            <a:r>
              <a:rPr lang="en-US" sz="1800" b="1">
                <a:solidFill>
                  <a:srgbClr val="8C007F"/>
                </a:solidFill>
                <a:effectLst/>
                <a:latin typeface="HelveticaNeueLTW1G"/>
              </a:rPr>
              <a:t>10  </a:t>
            </a:r>
            <a:r>
              <a:rPr lang="en-US" sz="1800" i="1">
                <a:effectLst/>
                <a:latin typeface="SabonMTPro"/>
              </a:rPr>
              <a:t>Emotional appeal </a:t>
            </a:r>
            <a:r>
              <a:rPr lang="en-US" sz="1800">
                <a:effectLst/>
                <a:latin typeface="SabonMTPro"/>
              </a:rPr>
              <a:t>– the emotional effect of using the website and intensity of involvement. </a:t>
            </a:r>
            <a:endParaRPr lang="en-US">
              <a:effectLst/>
            </a:endParaRPr>
          </a:p>
          <a:p>
            <a:pPr>
              <a:buFont typeface="+mj-lt"/>
              <a:buAutoNum type="arabicPeriod" startAt="4"/>
            </a:pPr>
            <a:r>
              <a:rPr lang="en-US" sz="1800" b="1">
                <a:solidFill>
                  <a:srgbClr val="8C007F"/>
                </a:solidFill>
                <a:effectLst/>
                <a:latin typeface="HelveticaNeueLTW1G"/>
              </a:rPr>
              <a:t>11  </a:t>
            </a:r>
            <a:r>
              <a:rPr lang="en-US" sz="1800" i="1">
                <a:effectLst/>
                <a:latin typeface="SabonMTPro"/>
              </a:rPr>
              <a:t>Consistent image </a:t>
            </a:r>
            <a:r>
              <a:rPr lang="en-US" sz="1800">
                <a:effectLst/>
                <a:latin typeface="SabonMTPro"/>
              </a:rPr>
              <a:t>– that the website does not create dissonance for the user by an image incompatible with that projected by the firm through other media. </a:t>
            </a:r>
            <a:endParaRPr lang="en-US">
              <a:effectLst/>
            </a:endParaRPr>
          </a:p>
          <a:p>
            <a:pPr>
              <a:buFont typeface="+mj-lt"/>
              <a:buAutoNum type="arabicPeriod" startAt="4"/>
            </a:pPr>
            <a:r>
              <a:rPr lang="en-US" sz="1800" b="1">
                <a:solidFill>
                  <a:srgbClr val="8C007F"/>
                </a:solidFill>
                <a:effectLst/>
                <a:latin typeface="HelveticaNeueLTW1G"/>
              </a:rPr>
              <a:t>12  </a:t>
            </a:r>
            <a:r>
              <a:rPr lang="en-US" sz="1800" i="1">
                <a:effectLst/>
                <a:latin typeface="SabonMTPro"/>
              </a:rPr>
              <a:t>Online completeness </a:t>
            </a:r>
            <a:r>
              <a:rPr lang="en-US" sz="1800">
                <a:effectLst/>
                <a:latin typeface="SabonMTPro"/>
              </a:rPr>
              <a:t>– allowing all or most necessary transactions to be completed online (for example, purchasing on the website). </a:t>
            </a:r>
            <a:endParaRPr lang="en-US">
              <a:effectLst/>
            </a:endParaRPr>
          </a:p>
          <a:p>
            <a:pPr>
              <a:buFont typeface="+mj-lt"/>
              <a:buAutoNum type="arabicPeriod" startAt="4"/>
            </a:pPr>
            <a:r>
              <a:rPr lang="en-US" sz="1800" b="1">
                <a:solidFill>
                  <a:srgbClr val="8C007F"/>
                </a:solidFill>
                <a:effectLst/>
                <a:latin typeface="HelveticaNeueLTW1G"/>
              </a:rPr>
              <a:t>13  </a:t>
            </a:r>
            <a:r>
              <a:rPr lang="en-US" sz="1800" i="1">
                <a:effectLst/>
                <a:latin typeface="SabonMTPro"/>
              </a:rPr>
              <a:t>Relative advantage </a:t>
            </a:r>
            <a:r>
              <a:rPr lang="en-US" sz="1800">
                <a:effectLst/>
                <a:latin typeface="SabonMTPro"/>
              </a:rPr>
              <a:t>– online service is equivalent to or better than other means of interacting with the company. </a:t>
            </a:r>
            <a:endParaRPr lang="en-US">
              <a:effectLst/>
            </a:endParaRPr>
          </a:p>
          <a:p>
            <a:pPr>
              <a:buFont typeface="+mj-lt"/>
              <a:buAutoNum type="arabicPeriod" startAt="4"/>
            </a:pPr>
            <a:r>
              <a:rPr lang="en-US" sz="1800" b="1">
                <a:solidFill>
                  <a:srgbClr val="8C007F"/>
                </a:solidFill>
                <a:effectLst/>
                <a:latin typeface="HelveticaNeueLTW1G"/>
              </a:rPr>
              <a:t>14  </a:t>
            </a:r>
            <a:r>
              <a:rPr lang="en-US" sz="1800" i="1">
                <a:effectLst/>
                <a:latin typeface="SabonMTPro"/>
              </a:rPr>
              <a:t>Customer service </a:t>
            </a:r>
            <a:r>
              <a:rPr lang="en-US" sz="1800">
                <a:effectLst/>
                <a:latin typeface="SabonMTPro"/>
              </a:rPr>
              <a:t>– the response to customer enquiries, comments and feedback when such response requires more than one interaction. </a:t>
            </a:r>
            <a:endParaRPr lang="en-US">
              <a:effectLst/>
            </a:endParaRPr>
          </a:p>
          <a:p>
            <a:r>
              <a:rPr lang="en-US" sz="1800">
                <a:solidFill>
                  <a:srgbClr val="8C007F"/>
                </a:solidFill>
                <a:effectLst/>
                <a:latin typeface="SabonMTPro"/>
              </a:rPr>
              <a:t>• </a:t>
            </a:r>
            <a:r>
              <a:rPr lang="en-US" sz="1800">
                <a:effectLst/>
                <a:latin typeface="SabonMTPro"/>
              </a:rPr>
              <a:t>E-SERVQUAL (Zeithaml </a:t>
            </a:r>
            <a:r>
              <a:rPr lang="en-US" sz="1800" i="1">
                <a:effectLst/>
                <a:latin typeface="SabonMTPro"/>
              </a:rPr>
              <a:t>et al</a:t>
            </a:r>
            <a:r>
              <a:rPr lang="en-US" sz="1800">
                <a:effectLst/>
                <a:latin typeface="SabonMTPro"/>
              </a:rPr>
              <a:t>., 2002) contains seven dimensions. The first four are classified as the core service scale, and the latter three dimensions are regarded as a recovery scale, since they are only relevant when online customers have questions or problems: </a:t>
            </a:r>
            <a:endParaRPr lang="en-US"/>
          </a:p>
          <a:p>
            <a:pPr>
              <a:buFont typeface="+mj-lt"/>
              <a:buAutoNum type="arabicPeriod"/>
            </a:pPr>
            <a:r>
              <a:rPr lang="en-US" sz="1800" b="1">
                <a:solidFill>
                  <a:srgbClr val="8C007F"/>
                </a:solidFill>
                <a:effectLst/>
                <a:latin typeface="HelveticaNeueLTW1G"/>
              </a:rPr>
              <a:t>1  </a:t>
            </a:r>
            <a:r>
              <a:rPr lang="en-US" sz="1800" i="1">
                <a:effectLst/>
                <a:latin typeface="SabonMTPro"/>
              </a:rPr>
              <a:t>Efficiency </a:t>
            </a:r>
            <a:r>
              <a:rPr lang="en-US" sz="1800">
                <a:effectLst/>
                <a:latin typeface="SabonMTPro"/>
              </a:rPr>
              <a:t>refers to the ability of the customers to get to the website, search for information or transact as required. </a:t>
            </a:r>
            <a:endParaRPr lang="en-US">
              <a:effectLst/>
            </a:endParaRPr>
          </a:p>
          <a:p>
            <a:pPr>
              <a:buFont typeface="+mj-lt"/>
              <a:buAutoNum type="arabicPeriod"/>
            </a:pPr>
            <a:r>
              <a:rPr lang="en-US" sz="1800" b="1">
                <a:solidFill>
                  <a:srgbClr val="8C007F"/>
                </a:solidFill>
                <a:effectLst/>
                <a:latin typeface="HelveticaNeueLTW1G"/>
              </a:rPr>
              <a:t>2  </a:t>
            </a:r>
            <a:r>
              <a:rPr lang="en-US" sz="1800" i="1">
                <a:effectLst/>
                <a:latin typeface="SabonMTPro"/>
              </a:rPr>
              <a:t>Fulfilment </a:t>
            </a:r>
            <a:r>
              <a:rPr lang="en-US" sz="1800">
                <a:effectLst/>
                <a:latin typeface="SabonMTPro"/>
              </a:rPr>
              <a:t>involves the accuracy of service promises, including products’ in-stock availability and delivering the products in the promised time. </a:t>
            </a:r>
            <a:endParaRPr lang="en-US">
              <a:effectLst/>
            </a:endParaRPr>
          </a:p>
          <a:p>
            <a:pPr>
              <a:buFont typeface="+mj-lt"/>
              <a:buAutoNum type="arabicPeriod"/>
            </a:pPr>
            <a:r>
              <a:rPr lang="en-US" sz="1800" b="1">
                <a:solidFill>
                  <a:srgbClr val="8C007F"/>
                </a:solidFill>
                <a:effectLst/>
                <a:latin typeface="HelveticaNeueLTW1G"/>
              </a:rPr>
              <a:t>3  </a:t>
            </a:r>
            <a:r>
              <a:rPr lang="en-US" sz="1800" i="1">
                <a:effectLst/>
                <a:latin typeface="SabonMTPro"/>
              </a:rPr>
              <a:t>Reliability </a:t>
            </a:r>
            <a:r>
              <a:rPr lang="en-US" sz="1800">
                <a:effectLst/>
                <a:latin typeface="SabonMTPro"/>
              </a:rPr>
              <a:t>is associated with the technical functioning of the site, including avail- ability and performance. </a:t>
            </a:r>
            <a:endParaRPr lang="en-US">
              <a:effectLst/>
            </a:endParaRPr>
          </a:p>
          <a:p>
            <a:pPr>
              <a:buFont typeface="+mj-lt"/>
              <a:buAutoNum type="arabicPeriod"/>
            </a:pPr>
            <a:r>
              <a:rPr lang="en-US" sz="1800" b="1">
                <a:solidFill>
                  <a:srgbClr val="8C007F"/>
                </a:solidFill>
                <a:effectLst/>
                <a:latin typeface="HelveticaNeueLTW1G"/>
              </a:rPr>
              <a:t>4  </a:t>
            </a:r>
            <a:r>
              <a:rPr lang="en-US" sz="1800" i="1">
                <a:effectLst/>
                <a:latin typeface="SabonMTPro"/>
              </a:rPr>
              <a:t>Privacy </a:t>
            </a:r>
            <a:r>
              <a:rPr lang="en-US" sz="1800">
                <a:effectLst/>
                <a:latin typeface="SabonMTPro"/>
              </a:rPr>
              <a:t>is related to assurance that shopping behaviour data are not shared and that credit card information is secure. </a:t>
            </a:r>
            <a:endParaRPr lang="en-US">
              <a:effectLst/>
            </a:endParaRPr>
          </a:p>
          <a:p>
            <a:pPr>
              <a:buFont typeface="+mj-lt"/>
              <a:buAutoNum type="arabicPeriod"/>
            </a:pPr>
            <a:r>
              <a:rPr lang="en-US" sz="1800" b="1">
                <a:solidFill>
                  <a:srgbClr val="8C007F"/>
                </a:solidFill>
                <a:effectLst/>
                <a:latin typeface="HelveticaNeueLTW1G"/>
              </a:rPr>
              <a:t>5  </a:t>
            </a:r>
            <a:r>
              <a:rPr lang="en-US" sz="1800" i="1">
                <a:effectLst/>
                <a:latin typeface="SabonMTPro"/>
              </a:rPr>
              <a:t>Responsiveness </a:t>
            </a:r>
            <a:r>
              <a:rPr lang="en-US" sz="1800">
                <a:effectLst/>
                <a:latin typeface="SabonMTPro"/>
              </a:rPr>
              <a:t>refers to the ability of e-tailers to provide appropriate support information to customers when requested. </a:t>
            </a:r>
            <a:endParaRPr lang="en-US">
              <a:effectLst/>
            </a:endParaRPr>
          </a:p>
          <a:p>
            <a:pPr>
              <a:buFont typeface="+mj-lt"/>
              <a:buAutoNum type="arabicPeriod"/>
            </a:pPr>
            <a:r>
              <a:rPr lang="en-US" sz="1800" b="1">
                <a:solidFill>
                  <a:srgbClr val="8C007F"/>
                </a:solidFill>
                <a:effectLst/>
                <a:latin typeface="HelveticaNeueLTW1G"/>
              </a:rPr>
              <a:t>6  </a:t>
            </a:r>
            <a:r>
              <a:rPr lang="en-US" sz="1800" i="1">
                <a:effectLst/>
                <a:latin typeface="SabonMTPro"/>
              </a:rPr>
              <a:t>Compensation </a:t>
            </a:r>
            <a:r>
              <a:rPr lang="en-US" sz="1800">
                <a:effectLst/>
                <a:latin typeface="SabonMTPro"/>
              </a:rPr>
              <a:t>involves returns facilities for refunds, and return shipping and han- dling costs. </a:t>
            </a:r>
            <a:endParaRPr lang="en-US">
              <a:effectLst/>
            </a:endParaRPr>
          </a:p>
          <a:p>
            <a:pPr>
              <a:buFont typeface="+mj-lt"/>
              <a:buAutoNum type="arabicPeriod"/>
            </a:pPr>
            <a:r>
              <a:rPr lang="en-US" sz="1800" b="1">
                <a:solidFill>
                  <a:srgbClr val="8C007F"/>
                </a:solidFill>
                <a:effectLst/>
                <a:latin typeface="HelveticaNeueLTW1G"/>
              </a:rPr>
              <a:t>7  </a:t>
            </a:r>
            <a:r>
              <a:rPr lang="en-US" sz="1800" i="1">
                <a:effectLst/>
                <a:latin typeface="SabonMTPro"/>
              </a:rPr>
              <a:t>Contact </a:t>
            </a:r>
            <a:r>
              <a:rPr lang="en-US" sz="1800">
                <a:effectLst/>
                <a:latin typeface="SabonMTPro"/>
              </a:rPr>
              <a:t>is the ability of customers to talk to a live service agent online. </a:t>
            </a:r>
            <a:endParaRPr lang="en-US">
              <a:effectLst/>
            </a:endParaRPr>
          </a:p>
          <a:p>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36</a:t>
            </a:fld>
            <a:endParaRPr lang="en-GB"/>
          </a:p>
        </p:txBody>
      </p:sp>
    </p:spTree>
    <p:extLst>
      <p:ext uri="{BB962C8B-B14F-4D97-AF65-F5344CB8AC3E}">
        <p14:creationId xmlns:p14="http://schemas.microsoft.com/office/powerpoint/2010/main" val="677194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latin typeface="Arial" panose="020B0604020202020204" pitchFamily="34" charset="0"/>
                <a:cs typeface="Arial" panose="020B0604020202020204" pitchFamily="34" charset="0"/>
              </a:rPr>
              <a:t>Figure 7.2 The online customer experience pyramid – success factors</a:t>
            </a:r>
          </a:p>
          <a:p>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4</a:t>
            </a:fld>
            <a:endParaRPr lang="en-GB"/>
          </a:p>
        </p:txBody>
      </p:sp>
    </p:spTree>
    <p:extLst>
      <p:ext uri="{BB962C8B-B14F-4D97-AF65-F5344CB8AC3E}">
        <p14:creationId xmlns:p14="http://schemas.microsoft.com/office/powerpoint/2010/main" val="3078338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32500" lnSpcReduction="20000"/>
          </a:bodyPr>
          <a:lstStyle/>
          <a:p>
            <a:pPr marL="285750" marR="0" lvl="0" indent="-277813" algn="l" defTabSz="914400" rtl="0" eaLnBrk="1" fontAlgn="auto" latinLnBrk="0" hangingPunct="1">
              <a:lnSpc>
                <a:spcPct val="120000"/>
              </a:lnSpc>
              <a:spcBef>
                <a:spcPts val="400"/>
              </a:spcBef>
              <a:spcAft>
                <a:spcPts val="300"/>
              </a:spcAft>
              <a:buClrTx/>
              <a:buSzTx/>
              <a:buFont typeface="Arial" panose="020B0604020202020204" pitchFamily="34" charset="0"/>
              <a:buChar char="•"/>
              <a:tabLst/>
              <a:defRPr/>
            </a:pPr>
            <a:r>
              <a:rPr lang="en-US" sz="1800" b="1">
                <a:effectLst/>
                <a:latin typeface="SabonMTPro"/>
              </a:rPr>
              <a:t>Pre-development tasks. </a:t>
            </a:r>
            <a:r>
              <a:rPr lang="en-US" sz="1800">
                <a:effectLst/>
                <a:latin typeface="SabonMTPro"/>
              </a:rPr>
              <a:t>For a new site or app, these include domain name registration and deciding on the company to host the website. They also include preparing a brief that sets out the aims and objectives of the site, and then – if it is intended to outsource the site – presenting the brief to rival agencies to bid for and pitch their offering. </a:t>
            </a:r>
            <a:endParaRPr lang="en-US" sz="2800"/>
          </a:p>
          <a:p>
            <a:r>
              <a:rPr lang="en-US" sz="1800" b="1">
                <a:effectLst/>
                <a:latin typeface="SabonMTPro"/>
              </a:rPr>
              <a:t>Discovery, analysis and design. </a:t>
            </a:r>
            <a:r>
              <a:rPr lang="en-US" sz="1800">
                <a:effectLst/>
                <a:latin typeface="SabonMTPro"/>
              </a:rPr>
              <a:t>This is a research phase involving detailed analysis and design of the site, and includes clarification of business objectives, market research to identify the audience and typical customer personas and user journeys and their needs, defining the information architecture of different content types and prototyping different functional and visual designs to support the brand. </a:t>
            </a:r>
            <a:endParaRPr lang="en-US" sz="2800"/>
          </a:p>
          <a:p>
            <a:r>
              <a:rPr lang="en-US" sz="1800" b="1">
                <a:effectLst/>
                <a:latin typeface="SabonMTPro"/>
              </a:rPr>
              <a:t>Content creation, coding or development and testing. </a:t>
            </a:r>
            <a:r>
              <a:rPr lang="en-US" sz="1800">
                <a:effectLst/>
                <a:latin typeface="SabonMTPro"/>
              </a:rPr>
              <a:t>Developing the site to create pro- totypes including integration of content management systems, database integration, usability and performance testing.</a:t>
            </a:r>
            <a:br>
              <a:rPr lang="en-US" sz="1800">
                <a:effectLst/>
                <a:latin typeface="SabonMTPro"/>
              </a:rPr>
            </a:br>
            <a:r>
              <a:rPr lang="en-US" sz="1800" b="1">
                <a:effectLst/>
                <a:latin typeface="SabonMTPro"/>
              </a:rPr>
              <a:t>Publishing or launching the site or improvement. </a:t>
            </a:r>
            <a:r>
              <a:rPr lang="en-US" sz="1800">
                <a:effectLst/>
                <a:latin typeface="SabonMTPro"/>
              </a:rPr>
              <a:t>This is a relatively short stage, involving releases of different versions of an application or website update. Often a </a:t>
            </a:r>
            <a:r>
              <a:rPr lang="en-US" sz="1800" b="1">
                <a:solidFill>
                  <a:srgbClr val="007FFF"/>
                </a:solidFill>
                <a:effectLst/>
                <a:latin typeface="HelveticaNeueLTW1G"/>
              </a:rPr>
              <a:t>soft launch </a:t>
            </a:r>
            <a:r>
              <a:rPr lang="en-US" sz="1800">
                <a:effectLst/>
                <a:latin typeface="SabonMTPro"/>
              </a:rPr>
              <a:t>is used, where the site is updated but the version is not widely communicated until the owners are sure the site is stable. Some site owners test features with a limited number of users to assess their impact before the features are rolled out more widely. </a:t>
            </a:r>
            <a:r>
              <a:rPr lang="en-US" sz="1800" b="1">
                <a:effectLst/>
                <a:latin typeface="SabonMTPro"/>
              </a:rPr>
              <a:t>Pre-launch promotion or communications. </a:t>
            </a:r>
            <a:r>
              <a:rPr lang="en-US" sz="1800">
                <a:effectLst/>
                <a:latin typeface="SabonMTPro"/>
              </a:rPr>
              <a:t>Search engine registration and optimisation is most important for new sites. Although search engines can readily index a new site, they don’t give the same level of visibility to new sites (sometimes known as ‘the Google sandbox effect’), where the site is effectively on trial until it is established with links from other sites indicating its credibility. Briefing the PR company to publicise the launch is another example of pre-launch promotion. </a:t>
            </a:r>
            <a:endParaRPr lang="en-US" sz="2800"/>
          </a:p>
          <a:p>
            <a:pPr>
              <a:buFont typeface="+mj-lt"/>
              <a:buAutoNum type="arabicPeriod" startAt="6"/>
            </a:pPr>
            <a:r>
              <a:rPr lang="en-US" sz="1800" b="1">
                <a:solidFill>
                  <a:srgbClr val="8C007F"/>
                </a:solidFill>
                <a:effectLst/>
                <a:latin typeface="HelveticaNeueLTW1G"/>
              </a:rPr>
              <a:t>6  </a:t>
            </a:r>
            <a:r>
              <a:rPr lang="en-US" sz="1800" b="1">
                <a:effectLst/>
                <a:latin typeface="SabonMTPro"/>
              </a:rPr>
              <a:t>Ongoing promotion. </a:t>
            </a:r>
            <a:r>
              <a:rPr lang="en-US" sz="1800">
                <a:effectLst/>
                <a:latin typeface="SabonMTPro"/>
              </a:rPr>
              <a:t>The schedule should also allow for promotion after site launch. This might involve structured discount promotions on the site, or competitions that are planned in advance. Many now consider search engine optimisation, content marketing and pay-per-click marketing (Chapter 9) as a continuous, ‘always-on’ process, and will often employ a third party to help achieve this. </a:t>
            </a:r>
            <a:endParaRPr lang="en-US" sz="2800">
              <a:effectLst/>
            </a:endParaRPr>
          </a:p>
          <a:p>
            <a:pPr>
              <a:buFont typeface="+mj-lt"/>
              <a:buAutoNum type="arabicPeriod" startAt="6"/>
            </a:pPr>
            <a:r>
              <a:rPr lang="en-US" sz="1800" b="1">
                <a:solidFill>
                  <a:srgbClr val="8C007F"/>
                </a:solidFill>
                <a:effectLst/>
                <a:latin typeface="HelveticaNeueLTW1G"/>
              </a:rPr>
              <a:t>7  </a:t>
            </a:r>
            <a:r>
              <a:rPr lang="en-US" sz="1800" b="1">
                <a:effectLst/>
                <a:latin typeface="SabonMTPro"/>
              </a:rPr>
              <a:t>Ongoing development. </a:t>
            </a:r>
            <a:r>
              <a:rPr lang="en-US" sz="1800">
                <a:effectLst/>
                <a:latin typeface="SabonMTPro"/>
              </a:rPr>
              <a:t>It used to be commonplace for there to be a time gap of several years between major website redesigns involving new layout and typography. Although content relating to products, services and promotions would be updated, the layout of page templates remained static. Increased adoption of CRO, which we described at the start of the chapter, means that the process of tasks 1 to 5 is repeated between major updates using an agile development process, as explored further in the next section. </a:t>
            </a:r>
            <a:endParaRPr lang="en-US" sz="2800">
              <a:effectLst/>
            </a:endParaRPr>
          </a:p>
          <a:p>
            <a:pPr marL="285750" indent="-277813">
              <a:lnSpc>
                <a:spcPct val="120000"/>
              </a:lnSpc>
              <a:spcBef>
                <a:spcPts val="400"/>
              </a:spcBef>
              <a:spcAft>
                <a:spcPts val="300"/>
              </a:spcAft>
              <a:buFont typeface="Arial" panose="020B0604020202020204" pitchFamily="34" charset="0"/>
              <a:buChar char="•"/>
            </a:pPr>
            <a:endParaRPr lang="vi-VN" sz="1800">
              <a:solidFill>
                <a:srgbClr val="404040"/>
              </a:solidFill>
              <a:latin typeface="Montserrat" pitchFamily="2" charset="77"/>
              <a:sym typeface="Wingdings" pitchFamily="2" charset="2"/>
            </a:endParaRPr>
          </a:p>
          <a:p>
            <a:pPr marL="285750" indent="-277813">
              <a:lnSpc>
                <a:spcPct val="120000"/>
              </a:lnSpc>
              <a:spcBef>
                <a:spcPts val="400"/>
              </a:spcBef>
              <a:spcAft>
                <a:spcPts val="300"/>
              </a:spcAft>
              <a:buFont typeface="Arial" panose="020B0604020202020204" pitchFamily="34" charset="0"/>
              <a:buChar char="•"/>
            </a:pPr>
            <a:endParaRPr lang="vi-VN" sz="1800">
              <a:solidFill>
                <a:srgbClr val="404040"/>
              </a:solidFill>
              <a:latin typeface="Montserrat" pitchFamily="2" charset="77"/>
              <a:sym typeface="Wingdings" pitchFamily="2" charset="2"/>
            </a:endParaRPr>
          </a:p>
          <a:p>
            <a:pPr marL="285750" indent="-277813">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sym typeface="Wingdings" pitchFamily="2" charset="2"/>
              </a:rPr>
              <a:t>Các nhiệm vụ trước khi phát triển dự án: </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đăng ký tên miền, lựa chọn host</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Chuẩn bị bản tóm tắt để trình bày với host và các bên liên quan: nêu các mục tiêu và mong muốn của DN</a:t>
            </a:r>
          </a:p>
          <a:p>
            <a:pPr marL="285750" indent="-277813">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sym typeface="Wingdings" pitchFamily="2" charset="2"/>
              </a:rPr>
              <a:t>Khám phá, phân tích và thiết kế:</a:t>
            </a:r>
          </a:p>
          <a:p>
            <a:pPr marL="1028700" lvl="1" indent="-277813">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Xác định các mục tiêu kinh doanh mà web cần đạt được</a:t>
            </a:r>
          </a:p>
          <a:p>
            <a:pPr marL="1028700" lvl="1" indent="-277813">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Xây dựng chân dung đặc điểm của người dùng điển hình, hành trình và nhu cầu của họ</a:t>
            </a:r>
          </a:p>
          <a:p>
            <a:pPr marL="1028700" lvl="1" indent="-277813">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Xác định kiến trúc thông tin và các loại nội dung </a:t>
            </a:r>
          </a:p>
          <a:p>
            <a:pPr marL="1028700" lvl="1" indent="-277813">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sym typeface="Wingdings" pitchFamily="2" charset="2"/>
              </a:rPr>
              <a:t>Thiết kế nguyên mẫu</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a:solidFill>
                  <a:srgbClr val="404040"/>
                </a:solidFill>
                <a:latin typeface="Montserrat" pitchFamily="2" charset="77"/>
                <a:sym typeface="Wingdings" pitchFamily="2" charset="2"/>
              </a:rPr>
              <a:t>Sáng tạo nội dung, phát triển và thử nghiệm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Có tích hợp với các hệ thống quản trị nội dung, hợp nhất với cơ sở dữ liệu và thử nghiệm</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050">
                <a:solidFill>
                  <a:srgbClr val="404040"/>
                </a:solidFill>
                <a:latin typeface="Montserrat" pitchFamily="2" charset="77"/>
                <a:sym typeface="Wingdings" pitchFamily="2" charset="2"/>
              </a:rPr>
              <a:t>Các hoạt động truyền thông về web trước khi giới thiệu chính thức: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050">
                <a:solidFill>
                  <a:srgbClr val="404040"/>
                </a:solidFill>
                <a:latin typeface="Montserrat" pitchFamily="2" charset="77"/>
                <a:sym typeface="Wingdings" pitchFamily="2" charset="2"/>
              </a:rPr>
              <a:t>thử nghiệm SEO,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050">
                <a:solidFill>
                  <a:srgbClr val="404040"/>
                </a:solidFill>
                <a:latin typeface="Montserrat" pitchFamily="2" charset="77"/>
                <a:sym typeface="Wingdings" pitchFamily="2" charset="2"/>
              </a:rPr>
              <a:t>mức độ hiển thị,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050">
                <a:solidFill>
                  <a:srgbClr val="404040"/>
                </a:solidFill>
                <a:latin typeface="Montserrat" pitchFamily="2" charset="77"/>
                <a:sym typeface="Wingdings" pitchFamily="2" charset="2"/>
              </a:rPr>
              <a:t>làm việc với các cty truyền thông hay báo giới…</a:t>
            </a:r>
          </a:p>
          <a:p>
            <a:pPr marL="0" marR="0" lvl="0" indent="0" algn="l" defTabSz="914400" rtl="0" eaLnBrk="1" fontAlgn="auto" latinLnBrk="0" hangingPunct="1">
              <a:lnSpc>
                <a:spcPct val="100000"/>
              </a:lnSpc>
              <a:spcBef>
                <a:spcPts val="0"/>
              </a:spcBef>
              <a:spcAft>
                <a:spcPts val="0"/>
              </a:spcAft>
              <a:buClrTx/>
              <a:buSzTx/>
              <a:buFontTx/>
              <a:buNone/>
              <a:tabLst/>
              <a:defRPr/>
            </a:pPr>
            <a:r>
              <a:rPr lang="vi-VN" sz="1200">
                <a:solidFill>
                  <a:srgbClr val="404040"/>
                </a:solidFill>
                <a:latin typeface="Montserrat" pitchFamily="2" charset="77"/>
                <a:sym typeface="Wingdings" pitchFamily="2" charset="2"/>
              </a:rPr>
              <a:t>Các hoạt động truyền thông sau khi giới thiệu:</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SEO, SEM (trả tiền)</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Thuê bên thứ ba truyền thông…</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vi-VN" sz="1200">
                <a:solidFill>
                  <a:srgbClr val="404040"/>
                </a:solidFill>
                <a:latin typeface="Montserrat" pitchFamily="2" charset="77"/>
                <a:sym typeface="Wingdings" pitchFamily="2" charset="2"/>
              </a:rPr>
              <a:t>Phát triển liên tục:</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Cập nhật nội dung</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Thay đổi cấu trúc</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vi-VN" sz="1200">
                <a:solidFill>
                  <a:srgbClr val="404040"/>
                </a:solidFill>
                <a:latin typeface="Montserrat" pitchFamily="2" charset="77"/>
                <a:sym typeface="Wingdings" pitchFamily="2" charset="2"/>
              </a:rPr>
              <a:t>Tối ưu CRO</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vi-VN" sz="1200">
              <a:solidFill>
                <a:srgbClr val="404040"/>
              </a:solidFill>
              <a:latin typeface="Montserrat" pitchFamily="2" charset="77"/>
              <a:sym typeface="Wingdings" pitchFamily="2" charset="2"/>
            </a:endParaRP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6</a:t>
            </a:fld>
            <a:endParaRPr lang="en-GB"/>
          </a:p>
        </p:txBody>
      </p:sp>
    </p:spTree>
    <p:extLst>
      <p:ext uri="{BB962C8B-B14F-4D97-AF65-F5344CB8AC3E}">
        <p14:creationId xmlns:p14="http://schemas.microsoft.com/office/powerpoint/2010/main" val="2120434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fontAlgn="auto">
              <a:buFont typeface="Arial" panose="020B0604020202020204" pitchFamily="34" charset="0"/>
              <a:buChar char="•"/>
            </a:pPr>
            <a:r>
              <a:rPr lang="en-US" sz="1800" b="1">
                <a:solidFill>
                  <a:srgbClr val="8C007F"/>
                </a:solidFill>
                <a:effectLst/>
                <a:latin typeface="SabonMTPro"/>
              </a:rPr>
              <a:t>Site sponsors. </a:t>
            </a:r>
            <a:r>
              <a:rPr lang="en-US" sz="1800">
                <a:solidFill>
                  <a:srgbClr val="8C007F"/>
                </a:solidFill>
                <a:effectLst/>
                <a:latin typeface="SabonMTPro"/>
              </a:rPr>
              <a:t>These will be senior managers who will effectively be paying for the system from their budgets. They will understand the strategic benefits of the system and will be keen that the site is implemented successfully to achieve the business objectives they have set. </a:t>
            </a:r>
          </a:p>
          <a:p>
            <a:pPr fontAlgn="auto">
              <a:buFont typeface="Arial" panose="020B0604020202020204" pitchFamily="34" charset="0"/>
              <a:buChar char="•"/>
            </a:pPr>
            <a:r>
              <a:rPr lang="en-US" sz="1800" b="1">
                <a:solidFill>
                  <a:srgbClr val="8C007F"/>
                </a:solidFill>
                <a:effectLst/>
                <a:latin typeface="SabonMTPro"/>
              </a:rPr>
              <a:t>Site owner. </a:t>
            </a:r>
            <a:r>
              <a:rPr lang="en-US" sz="1800">
                <a:solidFill>
                  <a:srgbClr val="8C007F"/>
                </a:solidFill>
                <a:effectLst/>
                <a:latin typeface="SabonMTPro"/>
              </a:rPr>
              <a:t>‘Ownership’ will typically be the responsibility of a marketing manager or e-commerce manager who may be devoted full-time to overseeing the site in a large company or it may be part of a marketing manager’s remit in a smaller company.</a:t>
            </a:r>
            <a:br>
              <a:rPr lang="en-US" sz="1800">
                <a:solidFill>
                  <a:srgbClr val="8C007F"/>
                </a:solidFill>
                <a:effectLst/>
                <a:latin typeface="SabonMTPro"/>
              </a:rPr>
            </a:br>
            <a:r>
              <a:rPr lang="en-US" sz="1800" b="1">
                <a:solidFill>
                  <a:srgbClr val="8C007F"/>
                </a:solidFill>
                <a:effectLst/>
                <a:latin typeface="SabonMTPro"/>
              </a:rPr>
              <a:t>Project manager. </a:t>
            </a:r>
            <a:r>
              <a:rPr lang="en-US" sz="1800">
                <a:solidFill>
                  <a:srgbClr val="8C007F"/>
                </a:solidFill>
                <a:effectLst/>
                <a:latin typeface="SabonMTPro"/>
              </a:rPr>
              <a:t>This person is responsible for the planning and coordination of the website project. They will aim to ensure that the site is developed within the budget and time constraints that have been agreed at the start of the project, and that the site delivers the planned-for benefits for the company and its customers.</a:t>
            </a:r>
            <a:br>
              <a:rPr lang="en-US" sz="1800">
                <a:solidFill>
                  <a:srgbClr val="8C007F"/>
                </a:solidFill>
                <a:effectLst/>
                <a:latin typeface="SabonMTPro"/>
              </a:rPr>
            </a:br>
            <a:r>
              <a:rPr lang="en-US" sz="1800" b="1">
                <a:solidFill>
                  <a:srgbClr val="8C007F"/>
                </a:solidFill>
                <a:effectLst/>
                <a:latin typeface="SabonMTPro"/>
              </a:rPr>
              <a:t>Site designer. </a:t>
            </a:r>
            <a:r>
              <a:rPr lang="en-US" sz="1800">
                <a:solidFill>
                  <a:srgbClr val="8C007F"/>
                </a:solidFill>
                <a:effectLst/>
                <a:latin typeface="SabonMTPro"/>
              </a:rPr>
              <a:t>The site designer will define the ‘look and feel’ of the site, including its styling through cascading style sheets (CSS), layout and how company brand values are transferred to the web.</a:t>
            </a:r>
            <a:br>
              <a:rPr lang="en-US" sz="1800">
                <a:solidFill>
                  <a:srgbClr val="8C007F"/>
                </a:solidFill>
                <a:effectLst/>
                <a:latin typeface="SabonMTPro"/>
              </a:rPr>
            </a:br>
            <a:r>
              <a:rPr lang="en-US" sz="1800" b="1">
                <a:solidFill>
                  <a:srgbClr val="8C007F"/>
                </a:solidFill>
                <a:effectLst/>
                <a:latin typeface="SabonMTPro"/>
              </a:rPr>
              <a:t>Content developer. </a:t>
            </a:r>
            <a:r>
              <a:rPr lang="en-US" sz="1800">
                <a:solidFill>
                  <a:srgbClr val="8C007F"/>
                </a:solidFill>
                <a:effectLst/>
                <a:latin typeface="SabonMTPro"/>
              </a:rPr>
              <a:t>The content developer will write the copy for the website and convert it to a form suitable for the site. In medium or large companies this role may be split </a:t>
            </a:r>
          </a:p>
          <a:p>
            <a:pPr fontAlgn="auto">
              <a:buFont typeface="Arial" panose="020B0604020202020204" pitchFamily="34" charset="0"/>
              <a:buChar char="•"/>
            </a:pPr>
            <a:r>
              <a:rPr lang="en-US" sz="1800">
                <a:solidFill>
                  <a:srgbClr val="8C007F"/>
                </a:solidFill>
                <a:effectLst/>
                <a:latin typeface="SabonMTPro"/>
              </a:rPr>
              <a:t>between marketing staff or staff from elsewhere in the organisation who write the copy. </a:t>
            </a:r>
            <a:r>
              <a:rPr lang="en-US" sz="1800" b="1">
                <a:solidFill>
                  <a:srgbClr val="8C007F"/>
                </a:solidFill>
                <a:effectLst/>
                <a:latin typeface="SabonMTPro"/>
              </a:rPr>
              <a:t>Web developer and webmaster. </a:t>
            </a:r>
            <a:r>
              <a:rPr lang="en-US" sz="1800">
                <a:solidFill>
                  <a:srgbClr val="8C007F"/>
                </a:solidFill>
                <a:effectLst/>
                <a:latin typeface="SabonMTPro"/>
              </a:rPr>
              <a:t>These are technical roles. The web developer implements the site design using the application development language used for delivering the content. The webmaster is responsible for ensuring the quality of the site. This means achieving suitable availability, speed, working links between pages and connections to company databases. In small companies these roles may also take on graphic design and content developer roles. </a:t>
            </a:r>
          </a:p>
          <a:p>
            <a:pPr fontAlgn="auto">
              <a:buFont typeface="Arial" panose="020B0604020202020204" pitchFamily="34" charset="0"/>
              <a:buChar char="•"/>
            </a:pPr>
            <a:r>
              <a:rPr lang="en-US" sz="1800" b="1">
                <a:solidFill>
                  <a:srgbClr val="8C007F"/>
                </a:solidFill>
                <a:effectLst/>
                <a:latin typeface="SabonMTPro"/>
              </a:rPr>
              <a:t>Digital experience analyst or CRO expert. </a:t>
            </a:r>
            <a:r>
              <a:rPr lang="en-US" sz="1800">
                <a:solidFill>
                  <a:srgbClr val="8C007F"/>
                </a:solidFill>
                <a:effectLst/>
                <a:latin typeface="SabonMTPro"/>
              </a:rPr>
              <a:t>Familiar with business needs and customer journey, and can also analyse digital analytics to identify site effectiveness and how to run conversion rate optimisation experiments (as explained further in Chapter 10). </a:t>
            </a:r>
          </a:p>
          <a:p>
            <a:pPr fontAlgn="auto">
              <a:buFont typeface="Arial" panose="020B0604020202020204" pitchFamily="34" charset="0"/>
              <a:buChar char="•"/>
            </a:pPr>
            <a:r>
              <a:rPr lang="en-US" sz="1800" b="1">
                <a:solidFill>
                  <a:srgbClr val="8C007F"/>
                </a:solidFill>
                <a:effectLst/>
                <a:latin typeface="SabonMTPro"/>
              </a:rPr>
              <a:t>Stakeholders. </a:t>
            </a:r>
            <a:r>
              <a:rPr lang="en-US" sz="1800">
                <a:solidFill>
                  <a:srgbClr val="8C007F"/>
                </a:solidFill>
                <a:effectLst/>
                <a:latin typeface="SabonMTPro"/>
              </a:rPr>
              <a:t>The impact of the website on other members of the organisation such as marketing, product and brand managers should not be underestimated since they will also be involved with content updates. </a:t>
            </a:r>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10</a:t>
            </a:fld>
            <a:endParaRPr lang="en-GB"/>
          </a:p>
        </p:txBody>
      </p:sp>
    </p:spTree>
    <p:extLst>
      <p:ext uri="{BB962C8B-B14F-4D97-AF65-F5344CB8AC3E}">
        <p14:creationId xmlns:p14="http://schemas.microsoft.com/office/powerpoint/2010/main" val="3967576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C00C9930-0A10-4D51-BF8B-58A66CF9DE84}" type="slidenum">
              <a:rPr lang="en-GB" smtClean="0"/>
              <a:t>13</a:t>
            </a:fld>
            <a:endParaRPr lang="en-GB"/>
          </a:p>
        </p:txBody>
      </p:sp>
    </p:spTree>
    <p:extLst>
      <p:ext uri="{BB962C8B-B14F-4D97-AF65-F5344CB8AC3E}">
        <p14:creationId xmlns:p14="http://schemas.microsoft.com/office/powerpoint/2010/main" val="4213523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Phân tích các mục tiêu marketing cần đạt được :</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Thu hút khách hàng bằng những đề xuất giá trị rõ ràng</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Chuyển đổi khách hàng: thực hiện hành động, duy trì sự chú ý…</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Duy trì và giữ chân khách hàng</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Chất lượng dịch vụ của website </a:t>
            </a:r>
          </a:p>
          <a:p>
            <a:pPr marL="1028700" lvl="1">
              <a:lnSpc>
                <a:spcPct val="120000"/>
              </a:lnSpc>
              <a:spcBef>
                <a:spcPts val="400"/>
              </a:spcBef>
              <a:spcAft>
                <a:spcPts val="300"/>
              </a:spcAft>
              <a:buFont typeface="Arial" panose="020B0604020202020204" pitchFamily="34" charset="0"/>
              <a:buChar char="•"/>
            </a:pPr>
            <a:r>
              <a:rPr lang="vi-VN" sz="1400">
                <a:solidFill>
                  <a:srgbClr val="404040"/>
                </a:solidFill>
                <a:latin typeface="Montserrat" pitchFamily="2" charset="77"/>
              </a:rPr>
              <a:t>Tương tác với thương hiệu </a:t>
            </a:r>
            <a:endParaRPr lang="en-VN" sz="1800">
              <a:solidFill>
                <a:srgbClr val="000000"/>
              </a:solidFill>
              <a:latin typeface="Montserrat" pitchFamily="2" charset="77"/>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a:effectLst/>
                <a:latin typeface="SabonMTPro"/>
              </a:rPr>
              <a:t>Who are the key audiences for the site or app? </a:t>
            </a:r>
            <a:endParaRPr lang="en-US"/>
          </a:p>
          <a:p>
            <a:r>
              <a:rPr lang="en-US" sz="1800">
                <a:effectLst/>
                <a:latin typeface="SabonMTPro"/>
              </a:rPr>
              <a:t>In which context, i.e. when, where and on which devices, is the experience primarily </a:t>
            </a:r>
            <a:r>
              <a:rPr lang="en-US" sz="1800">
                <a:solidFill>
                  <a:srgbClr val="8C007F"/>
                </a:solidFill>
                <a:effectLst/>
                <a:latin typeface="SabonMTPro"/>
              </a:rPr>
              <a:t>• </a:t>
            </a:r>
            <a:r>
              <a:rPr lang="en-US" sz="1800">
                <a:effectLst/>
                <a:latin typeface="SabonMTPro"/>
              </a:rPr>
              <a:t>accessed: at home, at work or while mobile?</a:t>
            </a:r>
            <a:br>
              <a:rPr lang="en-US" sz="1800">
                <a:effectLst/>
                <a:latin typeface="SabonMTPro"/>
              </a:rPr>
            </a:br>
            <a:r>
              <a:rPr lang="en-US" sz="1800">
                <a:solidFill>
                  <a:srgbClr val="8C007F"/>
                </a:solidFill>
                <a:effectLst/>
                <a:latin typeface="SabonMTPro"/>
              </a:rPr>
              <a:t>• </a:t>
            </a:r>
            <a:r>
              <a:rPr lang="en-US" sz="1800">
                <a:effectLst/>
                <a:latin typeface="SabonMTPro"/>
              </a:rPr>
              <a:t>Why should they use the site or app (what will appeal to them)?</a:t>
            </a:r>
            <a:br>
              <a:rPr lang="en-US" sz="1800">
                <a:effectLst/>
                <a:latin typeface="SabonMTPro"/>
              </a:rPr>
            </a:br>
            <a:r>
              <a:rPr lang="en-US" sz="1800">
                <a:solidFill>
                  <a:srgbClr val="8C007F"/>
                </a:solidFill>
                <a:effectLst/>
                <a:latin typeface="SabonMTPro"/>
              </a:rPr>
              <a:t>• </a:t>
            </a:r>
            <a:r>
              <a:rPr lang="en-US" sz="1800">
                <a:effectLst/>
                <a:latin typeface="SabonMTPro"/>
              </a:rPr>
              <a:t>What should the content be? Which services will be provided (value proposition)?</a:t>
            </a:r>
            <a:br>
              <a:rPr lang="en-US" sz="1800">
                <a:effectLst/>
                <a:latin typeface="SabonMTPro"/>
              </a:rPr>
            </a:br>
            <a:r>
              <a:rPr lang="en-US" sz="1800">
                <a:solidFill>
                  <a:srgbClr val="8C007F"/>
                </a:solidFill>
                <a:effectLst/>
                <a:latin typeface="SabonMTPro"/>
              </a:rPr>
              <a:t>• </a:t>
            </a:r>
            <a:r>
              <a:rPr lang="en-US" sz="1800">
                <a:effectLst/>
                <a:latin typeface="SabonMTPro"/>
              </a:rPr>
              <a:t>How will the content be structured and labelled (information architecture)?</a:t>
            </a:r>
            <a:br>
              <a:rPr lang="en-US" sz="1800">
                <a:effectLst/>
                <a:latin typeface="SabonMTPro"/>
              </a:rPr>
            </a:br>
            <a:r>
              <a:rPr lang="en-US" sz="1800">
                <a:solidFill>
                  <a:srgbClr val="8C007F"/>
                </a:solidFill>
                <a:effectLst/>
                <a:latin typeface="SabonMTPro"/>
              </a:rPr>
              <a:t>• </a:t>
            </a:r>
            <a:r>
              <a:rPr lang="en-US" sz="1800">
                <a:effectLst/>
                <a:latin typeface="SabonMTPro"/>
              </a:rPr>
              <a:t>How will navigation occur (findability)? </a:t>
            </a:r>
            <a:endParaRPr lang="en-US"/>
          </a:p>
          <a:p>
            <a:r>
              <a:rPr lang="en-US" sz="1800">
                <a:effectLst/>
                <a:latin typeface="SabonMTPro"/>
              </a:rPr>
              <a:t>What are the ‘top tasks’ that users will want to complete? What will the main ‘customer journeys’ be? </a:t>
            </a:r>
          </a:p>
          <a:p>
            <a:r>
              <a:rPr lang="en-US" sz="1800">
                <a:effectLst/>
                <a:latin typeface="SabonMTPro"/>
              </a:rPr>
              <a:t>What are the main marketing outcomes we want the experience to deliver, such as regis- </a:t>
            </a:r>
            <a:endParaRPr lang="en-US"/>
          </a:p>
          <a:p>
            <a:r>
              <a:rPr lang="en-US" sz="1800">
                <a:effectLst/>
                <a:latin typeface="SabonMTPro"/>
              </a:rPr>
              <a:t>tration, leads and sales, and how will we increase them (persuasion and CRO)? </a:t>
            </a:r>
            <a:endParaRPr lang="en-US"/>
          </a:p>
          <a:p>
            <a:endParaRPr lang="en-US"/>
          </a:p>
          <a:p>
            <a:pPr fontAlgn="auto">
              <a:buFont typeface="Arial" panose="020B0604020202020204" pitchFamily="34" charset="0"/>
              <a:buChar char="•"/>
            </a:pPr>
            <a:r>
              <a:rPr lang="en-US" sz="1800" b="1">
                <a:solidFill>
                  <a:srgbClr val="8C007F"/>
                </a:solidFill>
                <a:effectLst/>
                <a:latin typeface="SabonMTPro"/>
              </a:rPr>
              <a:t>Customer acquisition. </a:t>
            </a:r>
            <a:r>
              <a:rPr lang="en-US" sz="1800">
                <a:solidFill>
                  <a:srgbClr val="8C007F"/>
                </a:solidFill>
                <a:effectLst/>
                <a:latin typeface="SabonMTPro"/>
              </a:rPr>
              <a:t>The online value proposition must be clear. Appropriate incentives for customer acquisition and permission marketing such as those described in Chapter 6 </a:t>
            </a:r>
          </a:p>
          <a:p>
            <a:pPr fontAlgn="auto">
              <a:buFont typeface="Arial" panose="020B0604020202020204" pitchFamily="34" charset="0"/>
              <a:buChar char="•"/>
            </a:pPr>
            <a:r>
              <a:rPr lang="en-US" sz="1800">
                <a:solidFill>
                  <a:srgbClr val="8C007F"/>
                </a:solidFill>
                <a:effectLst/>
                <a:latin typeface="SabonMTPro"/>
              </a:rPr>
              <a:t>must be devised.</a:t>
            </a:r>
            <a:br>
              <a:rPr lang="en-US" sz="1800">
                <a:solidFill>
                  <a:srgbClr val="8C007F"/>
                </a:solidFill>
                <a:effectLst/>
                <a:latin typeface="SabonMTPro"/>
              </a:rPr>
            </a:br>
            <a:r>
              <a:rPr lang="en-US" sz="1800" b="1">
                <a:solidFill>
                  <a:srgbClr val="8C007F"/>
                </a:solidFill>
                <a:effectLst/>
                <a:latin typeface="SabonMTPro"/>
              </a:rPr>
              <a:t>Customer conversion. </a:t>
            </a:r>
            <a:r>
              <a:rPr lang="en-US" sz="1800">
                <a:solidFill>
                  <a:srgbClr val="8C007F"/>
                </a:solidFill>
                <a:effectLst/>
                <a:latin typeface="SabonMTPro"/>
              </a:rPr>
              <a:t>The site must engage first-time visitors. Call to action for customer acquisition, lead generation and retention offers must be prominent, with benefits clearly explained. The fulfilment of the offer or purchase must be as simple as possible to avoid </a:t>
            </a:r>
          </a:p>
          <a:p>
            <a:pPr fontAlgn="auto">
              <a:buFont typeface="Arial" panose="020B0604020202020204" pitchFamily="34" charset="0"/>
              <a:buChar char="•"/>
            </a:pPr>
            <a:r>
              <a:rPr lang="en-US" sz="1800">
                <a:solidFill>
                  <a:srgbClr val="8C007F"/>
                </a:solidFill>
                <a:effectLst/>
                <a:latin typeface="SabonMTPro"/>
              </a:rPr>
              <a:t>attrition during this process.</a:t>
            </a:r>
            <a:br>
              <a:rPr lang="en-US" sz="1800">
                <a:solidFill>
                  <a:srgbClr val="8C007F"/>
                </a:solidFill>
                <a:effectLst/>
                <a:latin typeface="SabonMTPro"/>
              </a:rPr>
            </a:br>
            <a:r>
              <a:rPr lang="en-US" sz="1800" b="1">
                <a:solidFill>
                  <a:srgbClr val="8C007F"/>
                </a:solidFill>
                <a:effectLst/>
                <a:latin typeface="SabonMTPro"/>
              </a:rPr>
              <a:t>Customer retention. </a:t>
            </a:r>
            <a:r>
              <a:rPr lang="en-US" sz="1800">
                <a:solidFill>
                  <a:srgbClr val="8C007F"/>
                </a:solidFill>
                <a:effectLst/>
                <a:latin typeface="SabonMTPro"/>
              </a:rPr>
              <a:t>Appropriate incentives, content and customer service information </a:t>
            </a:r>
          </a:p>
          <a:p>
            <a:pPr fontAlgn="auto">
              <a:buFont typeface="Arial" panose="020B0604020202020204" pitchFamily="34" charset="0"/>
              <a:buChar char="•"/>
            </a:pPr>
            <a:r>
              <a:rPr lang="en-US" sz="1800">
                <a:solidFill>
                  <a:srgbClr val="8C007F"/>
                </a:solidFill>
                <a:effectLst/>
                <a:latin typeface="SabonMTPro"/>
              </a:rPr>
              <a:t>to encourage repeat visits and business must be available (see Chapter 6).</a:t>
            </a:r>
            <a:br>
              <a:rPr lang="en-US" sz="1800">
                <a:solidFill>
                  <a:srgbClr val="8C007F"/>
                </a:solidFill>
                <a:effectLst/>
                <a:latin typeface="SabonMTPro"/>
              </a:rPr>
            </a:br>
            <a:r>
              <a:rPr lang="en-US" sz="1800" b="1">
                <a:solidFill>
                  <a:srgbClr val="8C007F"/>
                </a:solidFill>
                <a:effectLst/>
                <a:latin typeface="SabonMTPro"/>
              </a:rPr>
              <a:t>Service quality. </a:t>
            </a:r>
            <a:r>
              <a:rPr lang="en-US" sz="1800">
                <a:solidFill>
                  <a:srgbClr val="8C007F"/>
                </a:solidFill>
                <a:effectLst/>
                <a:latin typeface="SabonMTPro"/>
              </a:rPr>
              <a:t>This has been covered in this chapter. Service quality is affected by site </a:t>
            </a:r>
          </a:p>
          <a:p>
            <a:pPr fontAlgn="auto">
              <a:buFont typeface="Arial" panose="020B0604020202020204" pitchFamily="34" charset="0"/>
              <a:buChar char="•"/>
            </a:pPr>
            <a:r>
              <a:rPr lang="en-US" sz="1800">
                <a:solidFill>
                  <a:srgbClr val="8C007F"/>
                </a:solidFill>
                <a:effectLst/>
                <a:latin typeface="SabonMTPro"/>
              </a:rPr>
              <a:t>navigation, performance, availability and responsiveness to enquiries.</a:t>
            </a:r>
            <a:br>
              <a:rPr lang="en-US" sz="1800">
                <a:solidFill>
                  <a:srgbClr val="8C007F"/>
                </a:solidFill>
                <a:effectLst/>
                <a:latin typeface="SabonMTPro"/>
              </a:rPr>
            </a:br>
            <a:r>
              <a:rPr lang="en-US" sz="1800" b="1">
                <a:solidFill>
                  <a:srgbClr val="8C007F"/>
                </a:solidFill>
                <a:effectLst/>
                <a:latin typeface="SabonMTPro"/>
              </a:rPr>
              <a:t>Branding. </a:t>
            </a:r>
            <a:r>
              <a:rPr lang="en-US" sz="1800">
                <a:solidFill>
                  <a:srgbClr val="8C007F"/>
                </a:solidFill>
                <a:effectLst/>
                <a:latin typeface="SabonMTPro"/>
              </a:rPr>
              <a:t>The brand offer must be clearly explained and interaction with the brand must be possible. </a:t>
            </a:r>
          </a:p>
          <a:p>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14</a:t>
            </a:fld>
            <a:endParaRPr lang="en-GB"/>
          </a:p>
        </p:txBody>
      </p:sp>
    </p:spTree>
    <p:extLst>
      <p:ext uri="{BB962C8B-B14F-4D97-AF65-F5344CB8AC3E}">
        <p14:creationId xmlns:p14="http://schemas.microsoft.com/office/powerpoint/2010/main" val="1260680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r>
              <a:rPr lang="en-US" sz="1800" b="1">
                <a:solidFill>
                  <a:srgbClr val="007FFF"/>
                </a:solidFill>
                <a:effectLst/>
                <a:latin typeface="HelveticaNeueLTW1G"/>
              </a:rPr>
              <a:t>Business requirements </a:t>
            </a:r>
            <a:endParaRPr lang="en-US"/>
          </a:p>
          <a:p>
            <a:r>
              <a:rPr lang="en-US" sz="1800">
                <a:effectLst/>
                <a:latin typeface="SabonMTPro"/>
              </a:rPr>
              <a:t>With a focus on user-centred design, there is a risk that business requirements to achieve marketing outcomes may be marginalised. A </a:t>
            </a:r>
            <a:r>
              <a:rPr lang="en-US" sz="1800" b="1">
                <a:solidFill>
                  <a:srgbClr val="007FFF"/>
                </a:solidFill>
                <a:effectLst/>
                <a:latin typeface="HelveticaNeueLTW1G"/>
              </a:rPr>
              <a:t>marketing-led site design </a:t>
            </a:r>
            <a:r>
              <a:rPr lang="en-US" sz="1800">
                <a:effectLst/>
                <a:latin typeface="SabonMTPro"/>
              </a:rPr>
              <a:t>is informed by marketing objectives and tactics. A common approach is to base the design on achieving the performance drivers of successful digital marketing (referred to in Chapter 4) and the loyalty drivers referred to at the start of this chapter. Design will be led by the following performance drivers: </a:t>
            </a:r>
            <a:endParaRPr lang="en-US"/>
          </a:p>
          <a:p>
            <a:pPr fontAlgn="auto">
              <a:buFont typeface="Arial" panose="020B0604020202020204" pitchFamily="34" charset="0"/>
              <a:buChar char="•"/>
            </a:pPr>
            <a:r>
              <a:rPr lang="en-US" sz="1800" b="1">
                <a:solidFill>
                  <a:srgbClr val="8C007F"/>
                </a:solidFill>
                <a:effectLst/>
                <a:latin typeface="SabonMTPro"/>
              </a:rPr>
              <a:t>Customer acquisition. </a:t>
            </a:r>
            <a:r>
              <a:rPr lang="en-US" sz="1800">
                <a:solidFill>
                  <a:srgbClr val="8C007F"/>
                </a:solidFill>
                <a:effectLst/>
                <a:latin typeface="SabonMTPro"/>
              </a:rPr>
              <a:t>The online value proposition must be clear. Appropriate incentives for customer acquisition and permission marketing such as those described in Chapter 6 </a:t>
            </a:r>
          </a:p>
          <a:p>
            <a:pPr fontAlgn="auto">
              <a:buFont typeface="Arial" panose="020B0604020202020204" pitchFamily="34" charset="0"/>
              <a:buChar char="•"/>
            </a:pPr>
            <a:r>
              <a:rPr lang="en-US" sz="1800">
                <a:solidFill>
                  <a:srgbClr val="8C007F"/>
                </a:solidFill>
                <a:effectLst/>
                <a:latin typeface="SabonMTPro"/>
              </a:rPr>
              <a:t>must be devised.</a:t>
            </a:r>
            <a:br>
              <a:rPr lang="en-US" sz="1800">
                <a:solidFill>
                  <a:srgbClr val="8C007F"/>
                </a:solidFill>
                <a:effectLst/>
                <a:latin typeface="SabonMTPro"/>
              </a:rPr>
            </a:br>
            <a:r>
              <a:rPr lang="en-US" sz="1800" b="1">
                <a:solidFill>
                  <a:srgbClr val="8C007F"/>
                </a:solidFill>
                <a:effectLst/>
                <a:latin typeface="SabonMTPro"/>
              </a:rPr>
              <a:t>Customer conversion. </a:t>
            </a:r>
            <a:r>
              <a:rPr lang="en-US" sz="1800">
                <a:solidFill>
                  <a:srgbClr val="8C007F"/>
                </a:solidFill>
                <a:effectLst/>
                <a:latin typeface="SabonMTPro"/>
              </a:rPr>
              <a:t>The site must engage first-time visitors. Call to action for customer acquisition, lead generation and retention offers must be prominent, with benefits clearly explained. The fulfilment of the offer or purchase must be as simple as possible to avoid </a:t>
            </a:r>
          </a:p>
          <a:p>
            <a:pPr fontAlgn="auto">
              <a:buFont typeface="Arial" panose="020B0604020202020204" pitchFamily="34" charset="0"/>
              <a:buChar char="•"/>
            </a:pPr>
            <a:r>
              <a:rPr lang="en-US" sz="1800">
                <a:solidFill>
                  <a:srgbClr val="8C007F"/>
                </a:solidFill>
                <a:effectLst/>
                <a:latin typeface="SabonMTPro"/>
              </a:rPr>
              <a:t>attrition during this process.</a:t>
            </a:r>
            <a:br>
              <a:rPr lang="en-US" sz="1800">
                <a:solidFill>
                  <a:srgbClr val="8C007F"/>
                </a:solidFill>
                <a:effectLst/>
                <a:latin typeface="SabonMTPro"/>
              </a:rPr>
            </a:br>
            <a:r>
              <a:rPr lang="en-US" sz="1800" b="1">
                <a:solidFill>
                  <a:srgbClr val="8C007F"/>
                </a:solidFill>
                <a:effectLst/>
                <a:latin typeface="SabonMTPro"/>
              </a:rPr>
              <a:t>Customer retention. </a:t>
            </a:r>
            <a:r>
              <a:rPr lang="en-US" sz="1800">
                <a:solidFill>
                  <a:srgbClr val="8C007F"/>
                </a:solidFill>
                <a:effectLst/>
                <a:latin typeface="SabonMTPro"/>
              </a:rPr>
              <a:t>Appropriate incentives, content and customer service information </a:t>
            </a:r>
          </a:p>
          <a:p>
            <a:pPr fontAlgn="auto">
              <a:buFont typeface="Arial" panose="020B0604020202020204" pitchFamily="34" charset="0"/>
              <a:buChar char="•"/>
            </a:pPr>
            <a:r>
              <a:rPr lang="en-US" sz="1800">
                <a:solidFill>
                  <a:srgbClr val="8C007F"/>
                </a:solidFill>
                <a:effectLst/>
                <a:latin typeface="SabonMTPro"/>
              </a:rPr>
              <a:t>to encourage repeat visits and business must be available (see Chapter 6).</a:t>
            </a:r>
            <a:br>
              <a:rPr lang="en-US" sz="1800">
                <a:solidFill>
                  <a:srgbClr val="8C007F"/>
                </a:solidFill>
                <a:effectLst/>
                <a:latin typeface="SabonMTPro"/>
              </a:rPr>
            </a:br>
            <a:r>
              <a:rPr lang="en-US" sz="1800" b="1">
                <a:solidFill>
                  <a:srgbClr val="8C007F"/>
                </a:solidFill>
                <a:effectLst/>
                <a:latin typeface="SabonMTPro"/>
              </a:rPr>
              <a:t>Service quality. </a:t>
            </a:r>
            <a:r>
              <a:rPr lang="en-US" sz="1800">
                <a:solidFill>
                  <a:srgbClr val="8C007F"/>
                </a:solidFill>
                <a:effectLst/>
                <a:latin typeface="SabonMTPro"/>
              </a:rPr>
              <a:t>This has been covered in this chapter. Service quality is affected by site </a:t>
            </a:r>
          </a:p>
          <a:p>
            <a:pPr fontAlgn="auto">
              <a:buFont typeface="Arial" panose="020B0604020202020204" pitchFamily="34" charset="0"/>
              <a:buChar char="•"/>
            </a:pPr>
            <a:r>
              <a:rPr lang="en-US" sz="1800">
                <a:solidFill>
                  <a:srgbClr val="8C007F"/>
                </a:solidFill>
                <a:effectLst/>
                <a:latin typeface="SabonMTPro"/>
              </a:rPr>
              <a:t>navigation, performance, availability and responsiveness to enquiries.</a:t>
            </a:r>
            <a:br>
              <a:rPr lang="en-US" sz="1800">
                <a:solidFill>
                  <a:srgbClr val="8C007F"/>
                </a:solidFill>
                <a:effectLst/>
                <a:latin typeface="SabonMTPro"/>
              </a:rPr>
            </a:br>
            <a:r>
              <a:rPr lang="en-US" sz="1800" b="1">
                <a:solidFill>
                  <a:srgbClr val="8C007F"/>
                </a:solidFill>
                <a:effectLst/>
                <a:latin typeface="SabonMTPro"/>
              </a:rPr>
              <a:t>Branding. </a:t>
            </a:r>
            <a:r>
              <a:rPr lang="en-US" sz="1800">
                <a:solidFill>
                  <a:srgbClr val="8C007F"/>
                </a:solidFill>
                <a:effectLst/>
                <a:latin typeface="SabonMTPro"/>
              </a:rPr>
              <a:t>The brand offer must be clearly explained and interaction with the brand must be possible. </a:t>
            </a:r>
          </a:p>
          <a:p>
            <a:pPr fontAlgn="auto">
              <a:buFont typeface="Arial" panose="020B0604020202020204" pitchFamily="34" charset="0"/>
              <a:buChar char="•"/>
            </a:pPr>
            <a:endParaRPr lang="en-US" sz="1800">
              <a:solidFill>
                <a:srgbClr val="8C007F"/>
              </a:solidFill>
              <a:effectLst/>
              <a:latin typeface="SabonMTPro"/>
            </a:endParaRPr>
          </a:p>
          <a:p>
            <a:r>
              <a:rPr lang="en-US" sz="1800" b="1">
                <a:solidFill>
                  <a:srgbClr val="007FFF"/>
                </a:solidFill>
                <a:effectLst/>
                <a:latin typeface="HelveticaNeueLTW1G"/>
              </a:rPr>
              <a:t>Digital accessibility </a:t>
            </a:r>
            <a:endParaRPr lang="en-US" sz="2800"/>
          </a:p>
          <a:p>
            <a:r>
              <a:rPr lang="en-US" sz="1800">
                <a:effectLst/>
                <a:latin typeface="HelveticaNeueLTW1G"/>
              </a:rPr>
              <a:t>An approach to website, app and digital device design intended to accommodate universal usability including that required by the visually impaired and users with other disabilities, including motor control, learning difficulties and deaf </a:t>
            </a:r>
            <a:endParaRPr lang="en-US" sz="2800"/>
          </a:p>
          <a:p>
            <a:r>
              <a:rPr lang="en-US" sz="1800">
                <a:effectLst/>
                <a:latin typeface="HelveticaNeueLTW1G"/>
              </a:rPr>
              <a:t>users. Users whose first language is not English can also be assisted. </a:t>
            </a:r>
            <a:endParaRPr lang="en-US" sz="2800">
              <a:solidFill>
                <a:schemeClr val="tx1"/>
              </a:solidFill>
              <a:effectLst/>
              <a:latin typeface="+mn-lt"/>
            </a:endParaRPr>
          </a:p>
          <a:p>
            <a:endParaRPr lang="en-US" sz="2800">
              <a:solidFill>
                <a:schemeClr val="tx1"/>
              </a:solidFill>
              <a:effectLst/>
              <a:latin typeface="+mn-lt"/>
            </a:endParaRPr>
          </a:p>
          <a:p>
            <a:endParaRPr lang="en-US" sz="1800">
              <a:effectLst/>
              <a:latin typeface="HelveticaNeueLTW1G"/>
            </a:endParaRPr>
          </a:p>
          <a:p>
            <a:endParaRPr lang="en-US" sz="1800">
              <a:effectLst/>
              <a:latin typeface="HelveticaNeueLTW1G"/>
            </a:endParaRPr>
          </a:p>
          <a:p>
            <a:endParaRPr lang="en-US"/>
          </a:p>
          <a:p>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15</a:t>
            </a:fld>
            <a:endParaRPr lang="en-GB"/>
          </a:p>
        </p:txBody>
      </p:sp>
    </p:spTree>
    <p:extLst>
      <p:ext uri="{BB962C8B-B14F-4D97-AF65-F5344CB8AC3E}">
        <p14:creationId xmlns:p14="http://schemas.microsoft.com/office/powerpoint/2010/main" val="38477445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b="1">
                <a:solidFill>
                  <a:srgbClr val="007FFF"/>
                </a:solidFill>
                <a:effectLst/>
                <a:latin typeface="HelveticaNeueLTW1G"/>
              </a:rPr>
              <a:t>Personalisation </a:t>
            </a:r>
            <a:endParaRPr lang="en-US" sz="1800"/>
          </a:p>
          <a:p>
            <a:r>
              <a:rPr lang="en-US" sz="1200">
                <a:effectLst/>
                <a:latin typeface="HelveticaNeueLTW1G"/>
              </a:rPr>
              <a:t>Digital experience personalisation is the dynamic serving of customised content, product or promotional offer recommendations to website visitors or</a:t>
            </a:r>
            <a:br>
              <a:rPr lang="en-US" sz="1200">
                <a:effectLst/>
                <a:latin typeface="HelveticaNeueLTW1G"/>
              </a:rPr>
            </a:br>
            <a:r>
              <a:rPr lang="en-US" sz="1200">
                <a:effectLst/>
                <a:latin typeface="HelveticaNeueLTW1G"/>
              </a:rPr>
              <a:t>app users based on their characteristics and intent behaviour to support conversion and long-term engagement goals. </a:t>
            </a:r>
            <a:endParaRPr lang="en-US" sz="1800"/>
          </a:p>
          <a:p>
            <a:endParaRPr lang="en-US" sz="1200">
              <a:solidFill>
                <a:srgbClr val="8C007F"/>
              </a:solidFill>
              <a:effectLst/>
              <a:latin typeface="SabonMT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rgbClr val="8C007F"/>
                </a:solidFill>
                <a:effectLst/>
                <a:latin typeface="HelveticaNeueLTW1G"/>
              </a:rPr>
              <a:t>1 </a:t>
            </a:r>
            <a:r>
              <a:rPr lang="en-US" sz="1200" b="1">
                <a:effectLst/>
                <a:latin typeface="SabonMTPro"/>
              </a:rPr>
              <a:t>Optimisation using AB testing. </a:t>
            </a:r>
            <a:r>
              <a:rPr lang="en-US" sz="1200">
                <a:effectLst/>
                <a:latin typeface="SabonMTPro"/>
              </a:rPr>
              <a:t>This technique is used as part of conversion-rate opti- misation to identify which page elements and variations are important to increasing conversion. It isn’t typically personalisation based on data collected, but involves serving different content to some groups of users compared to a control. </a:t>
            </a:r>
          </a:p>
          <a:p>
            <a:pPr>
              <a:buFont typeface="+mj-lt"/>
              <a:buAutoNum type="arabicPeriod" startAt="2"/>
            </a:pPr>
            <a:r>
              <a:rPr lang="en-US" sz="1200" b="1">
                <a:solidFill>
                  <a:srgbClr val="8C007F"/>
                </a:solidFill>
                <a:effectLst/>
                <a:latin typeface="HelveticaNeueLTW1G"/>
              </a:rPr>
              <a:t>2  </a:t>
            </a:r>
            <a:r>
              <a:rPr lang="en-US" sz="1200" b="1">
                <a:effectLst/>
                <a:latin typeface="SabonMTPro"/>
              </a:rPr>
              <a:t>Segmentation using rules-based targeting. </a:t>
            </a:r>
            <a:r>
              <a:rPr lang="en-US" sz="1200">
                <a:effectLst/>
                <a:latin typeface="SabonMTPro"/>
              </a:rPr>
              <a:t>Here rules are set up in a personalisation system to serve different content to different audience groups based on the four types of implicit data mentioned previously. For example, first-time visitors can be served a different message to repeat visitors, or a ‘next-best product’ can be recommended to a previous purchaser. </a:t>
            </a:r>
            <a:endParaRPr lang="en-US" sz="2800">
              <a:effectLst/>
            </a:endParaRPr>
          </a:p>
          <a:p>
            <a:pPr>
              <a:buFont typeface="+mj-lt"/>
              <a:buAutoNum type="arabicPeriod" startAt="2"/>
            </a:pPr>
            <a:r>
              <a:rPr lang="en-US" sz="1200" b="1">
                <a:solidFill>
                  <a:srgbClr val="8C007F"/>
                </a:solidFill>
                <a:effectLst/>
                <a:latin typeface="HelveticaNeueLTW1G"/>
              </a:rPr>
              <a:t>3  </a:t>
            </a:r>
            <a:r>
              <a:rPr lang="en-US" sz="1200" b="1">
                <a:effectLst/>
                <a:latin typeface="SabonMTPro"/>
              </a:rPr>
              <a:t>1:1 Personalisation. </a:t>
            </a:r>
            <a:r>
              <a:rPr lang="en-US" sz="1200">
                <a:effectLst/>
                <a:latin typeface="SabonMTPro"/>
              </a:rPr>
              <a:t>This approach goes beyond predefined rules to use machine learn- ing or predictive analytics to serve the most relevant messages to an individual, based on all the known profile information and how others similar in their characteristics have responded in the past. </a:t>
            </a:r>
            <a:endParaRPr lang="en-US" sz="280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r>
              <a:rPr lang="en-US" sz="1200" b="1">
                <a:solidFill>
                  <a:srgbClr val="007FFF"/>
                </a:solidFill>
                <a:effectLst/>
                <a:latin typeface="HelveticaNeueLTW1G"/>
              </a:rPr>
              <a:t>Localisation </a:t>
            </a:r>
            <a:endParaRPr lang="en-US" sz="2800"/>
          </a:p>
          <a:p>
            <a:r>
              <a:rPr lang="en-US" sz="1200">
                <a:effectLst/>
                <a:latin typeface="HelveticaNeueLTW1G"/>
              </a:rPr>
              <a:t>Tailoring of website information for individual countries or regions. Localisation can include simple translation, but also cultural adaptation. </a:t>
            </a:r>
            <a:endParaRPr lang="en-US" sz="28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a:p>
          <a:p>
            <a:r>
              <a:rPr lang="en-US" sz="1200" b="1">
                <a:solidFill>
                  <a:srgbClr val="007FFF"/>
                </a:solidFill>
                <a:effectLst/>
                <a:latin typeface="HelveticaNeueLTW1G"/>
              </a:rPr>
              <a:t>Reviewing competitors’ websites </a:t>
            </a:r>
            <a:endParaRPr lang="en-US" sz="1800"/>
          </a:p>
          <a:p>
            <a:r>
              <a:rPr lang="en-US" sz="1200">
                <a:effectLst/>
                <a:latin typeface="SabonMTPro"/>
              </a:rPr>
              <a:t>Benchmarking of competitors’ websites is useful to position a website to compete effectively with its rivals. Given the importance of this activity, criteria for performing benchmarking have been described in Chapters 2 and 4. </a:t>
            </a:r>
            <a:endParaRPr lang="en-US" sz="1800"/>
          </a:p>
          <a:p>
            <a:endParaRPr lang="en-US" sz="1200">
              <a:solidFill>
                <a:srgbClr val="8C007F"/>
              </a:solidFill>
              <a:effectLst/>
              <a:latin typeface="SabonMT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solidFill>
                  <a:srgbClr val="007FFF"/>
                </a:solidFill>
                <a:effectLst/>
                <a:latin typeface="HelveticaNeueLTW1G"/>
              </a:rPr>
              <a:t>Information architecture</a:t>
            </a:r>
          </a:p>
          <a:p>
            <a:r>
              <a:rPr lang="en-US" sz="1200" b="1">
                <a:solidFill>
                  <a:srgbClr val="007FFF"/>
                </a:solidFill>
                <a:effectLst/>
                <a:latin typeface="HelveticaNeueLTW1G"/>
              </a:rPr>
              <a:t>Site map </a:t>
            </a:r>
            <a:endParaRPr lang="en-US"/>
          </a:p>
          <a:p>
            <a:r>
              <a:rPr lang="en-US" sz="1200">
                <a:effectLst/>
                <a:latin typeface="HelveticaNeueLTW1G"/>
              </a:rPr>
              <a:t>A graphical or text depiction of the relationship between different groups of content on a website. </a:t>
            </a:r>
            <a:endParaRPr lang="en-US"/>
          </a:p>
          <a:p>
            <a:r>
              <a:rPr lang="en-US" sz="1200" b="1">
                <a:solidFill>
                  <a:srgbClr val="007FFF"/>
                </a:solidFill>
                <a:effectLst/>
                <a:latin typeface="HelveticaNeueLTW1G"/>
              </a:rPr>
              <a:t>Findability </a:t>
            </a:r>
            <a:endParaRPr lang="en-US"/>
          </a:p>
          <a:p>
            <a:r>
              <a:rPr lang="en-US" sz="1200">
                <a:effectLst/>
                <a:latin typeface="HelveticaNeueLTW1G"/>
              </a:rPr>
              <a:t>An assessment of how easy it is for a web</a:t>
            </a:r>
            <a:br>
              <a:rPr lang="en-US" sz="1200">
                <a:effectLst/>
                <a:latin typeface="HelveticaNeueLTW1G"/>
              </a:rPr>
            </a:br>
            <a:r>
              <a:rPr lang="en-US" sz="1200">
                <a:effectLst/>
                <a:latin typeface="HelveticaNeueLTW1G"/>
              </a:rPr>
              <a:t>user to locate a single content object or to use browse navigation and search system to find content. Like usability </a:t>
            </a:r>
            <a:endParaRPr lang="en-US"/>
          </a:p>
          <a:p>
            <a:r>
              <a:rPr lang="en-US" sz="1200">
                <a:effectLst/>
                <a:latin typeface="HelveticaNeueLTW1G"/>
              </a:rPr>
              <a:t>it is assessed through efficiency – how long it takes to find the content, and effectiveness – how satisfied the user is with the experience and relevance of the content they find. </a:t>
            </a:r>
            <a:endParaRPr lang="en-VN"/>
          </a:p>
        </p:txBody>
      </p:sp>
      <p:sp>
        <p:nvSpPr>
          <p:cNvPr id="4" name="Slide Number Placeholder 3"/>
          <p:cNvSpPr>
            <a:spLocks noGrp="1"/>
          </p:cNvSpPr>
          <p:nvPr>
            <p:ph type="sldNum" sz="quarter" idx="5"/>
          </p:nvPr>
        </p:nvSpPr>
        <p:spPr/>
        <p:txBody>
          <a:bodyPr/>
          <a:lstStyle/>
          <a:p>
            <a:fld id="{C00C9930-0A10-4D51-BF8B-58A66CF9DE84}" type="slidenum">
              <a:rPr lang="en-GB" smtClean="0"/>
              <a:t>16</a:t>
            </a:fld>
            <a:endParaRPr lang="en-GB"/>
          </a:p>
        </p:txBody>
      </p:sp>
    </p:spTree>
    <p:extLst>
      <p:ext uri="{BB962C8B-B14F-4D97-AF65-F5344CB8AC3E}">
        <p14:creationId xmlns:p14="http://schemas.microsoft.com/office/powerpoint/2010/main" val="4025198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545739A5-89C8-DA9B-12DC-E8DF90D0D190}"/>
              </a:ext>
            </a:extLst>
          </p:cNvPr>
          <p:cNvSpPr>
            <a:spLocks noGrp="1"/>
          </p:cNvSpPr>
          <p:nvPr>
            <p:ph type="sldNum" sz="quarter" idx="12"/>
          </p:nvPr>
        </p:nvSpPr>
        <p:spPr>
          <a:xfrm>
            <a:off x="1199513" y="6451264"/>
            <a:ext cx="1452248" cy="365125"/>
          </a:xfrm>
          <a:prstGeom prst="rect">
            <a:avLst/>
          </a:prstGeom>
        </p:spPr>
        <p:txBody>
          <a:bodyPr/>
          <a:lstStyle/>
          <a:p>
            <a:fld id="{8DF14E08-3E27-4330-BBCC-108ACDB8E4C7}" type="slidenum">
              <a:rPr lang="en-GB" smtClean="0"/>
              <a:pPr/>
              <a:t>‹N°›</a:t>
            </a:fld>
            <a:endParaRPr lang="en-GB"/>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0687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C0875-BF5F-B670-4703-8B4AC52037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F521578-C7BF-3D5A-7B8D-7F757669DC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1454060-581A-D656-12A2-D5D878881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C5DD24-B50B-02AA-3A23-2BD3B9D7F880}"/>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071F5648-86C5-5D1D-6D01-6260775E7656}"/>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CD67ACE-D9E4-66AE-2A32-FC178CBE6F4D}"/>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861248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0A16-D859-416C-8D37-04EAD365F6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B654A95-17DB-5A99-A0B2-6CF0B7A99E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8B2130BC-3982-E683-1E42-59B4985FDD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28454CC-7C7A-7B80-FEF9-CAC41DCEE176}"/>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7E48CDEC-3C2D-4E72-1EFB-93C16D295BE0}"/>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3AEC6640-052A-FC20-33C5-6ABCF3A9E6F4}"/>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3637117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B581-4478-316C-E017-3644A950498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9AA1AA1-E0BF-7BA6-9579-F12AA0EE9F8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3BCB3CD-A6CC-7B9F-A324-48D30EE9429B}"/>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5" name="Footer Placeholder 4">
            <a:extLst>
              <a:ext uri="{FF2B5EF4-FFF2-40B4-BE49-F238E27FC236}">
                <a16:creationId xmlns:a16="http://schemas.microsoft.com/office/drawing/2014/main" id="{6C8DB536-CC0F-3FD6-5005-EA78F47BE210}"/>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65D10C5-5053-998E-08E9-E24331FC16B9}"/>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24978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BE246E-8C75-DCA3-DB7F-6EA2FEE99F2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D61A9E7-BB09-BB63-A116-F16AE1BD414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956E4E0-368F-A032-B110-84FBBFDC645F}"/>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5" name="Footer Placeholder 4">
            <a:extLst>
              <a:ext uri="{FF2B5EF4-FFF2-40B4-BE49-F238E27FC236}">
                <a16:creationId xmlns:a16="http://schemas.microsoft.com/office/drawing/2014/main" id="{ACAD2E2B-2A88-3153-08D6-F4DE86BC43BC}"/>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D52D9CE-AE03-F0C2-36D6-266388D7CCBB}"/>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30152614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reserve="1">
  <p:cSld name="BACKGROUND">
    <p:spTree>
      <p:nvGrpSpPr>
        <p:cNvPr id="1" name="Shape 305"/>
        <p:cNvGrpSpPr/>
        <p:nvPr/>
      </p:nvGrpSpPr>
      <p:grpSpPr>
        <a:xfrm>
          <a:off x="0" y="0"/>
          <a:ext cx="0" cy="0"/>
          <a:chOff x="0" y="0"/>
          <a:chExt cx="0" cy="0"/>
        </a:xfrm>
      </p:grpSpPr>
      <p:grpSp>
        <p:nvGrpSpPr>
          <p:cNvPr id="306" name="Google Shape;306;p19"/>
          <p:cNvGrpSpPr/>
          <p:nvPr/>
        </p:nvGrpSpPr>
        <p:grpSpPr>
          <a:xfrm>
            <a:off x="-16603" y="413700"/>
            <a:ext cx="12241067" cy="6051067"/>
            <a:chOff x="-12452" y="310275"/>
            <a:chExt cx="9180800" cy="4538300"/>
          </a:xfrm>
        </p:grpSpPr>
        <p:cxnSp>
          <p:nvCxnSpPr>
            <p:cNvPr id="307" name="Google Shape;307;p19"/>
            <p:cNvCxnSpPr/>
            <p:nvPr/>
          </p:nvCxnSpPr>
          <p:spPr>
            <a:xfrm>
              <a:off x="-552" y="402343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8" name="Google Shape;308;p19"/>
            <p:cNvCxnSpPr/>
            <p:nvPr/>
          </p:nvCxnSpPr>
          <p:spPr>
            <a:xfrm>
              <a:off x="-12452" y="310275"/>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09" name="Google Shape;309;p19"/>
            <p:cNvCxnSpPr/>
            <p:nvPr/>
          </p:nvCxnSpPr>
          <p:spPr>
            <a:xfrm>
              <a:off x="-552" y="722848"/>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0" name="Google Shape;310;p19"/>
            <p:cNvCxnSpPr/>
            <p:nvPr/>
          </p:nvCxnSpPr>
          <p:spPr>
            <a:xfrm>
              <a:off x="-552" y="1135420"/>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1" name="Google Shape;311;p19"/>
            <p:cNvCxnSpPr/>
            <p:nvPr/>
          </p:nvCxnSpPr>
          <p:spPr>
            <a:xfrm>
              <a:off x="-552" y="1547993"/>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2" name="Google Shape;312;p19"/>
            <p:cNvCxnSpPr/>
            <p:nvPr/>
          </p:nvCxnSpPr>
          <p:spPr>
            <a:xfrm>
              <a:off x="-552" y="1960566"/>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3" name="Google Shape;313;p19"/>
            <p:cNvCxnSpPr/>
            <p:nvPr/>
          </p:nvCxnSpPr>
          <p:spPr>
            <a:xfrm>
              <a:off x="-552" y="2373139"/>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4" name="Google Shape;314;p19"/>
            <p:cNvCxnSpPr/>
            <p:nvPr/>
          </p:nvCxnSpPr>
          <p:spPr>
            <a:xfrm>
              <a:off x="-552" y="2785711"/>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5" name="Google Shape;315;p19"/>
            <p:cNvCxnSpPr/>
            <p:nvPr/>
          </p:nvCxnSpPr>
          <p:spPr>
            <a:xfrm>
              <a:off x="-552" y="3198284"/>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6" name="Google Shape;316;p19"/>
            <p:cNvCxnSpPr/>
            <p:nvPr/>
          </p:nvCxnSpPr>
          <p:spPr>
            <a:xfrm>
              <a:off x="-552" y="3610857"/>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7" name="Google Shape;317;p19"/>
            <p:cNvCxnSpPr/>
            <p:nvPr/>
          </p:nvCxnSpPr>
          <p:spPr>
            <a:xfrm>
              <a:off x="-552" y="4436002"/>
              <a:ext cx="9168900" cy="0"/>
            </a:xfrm>
            <a:prstGeom prst="straightConnector1">
              <a:avLst/>
            </a:prstGeom>
            <a:noFill/>
            <a:ln w="9525" cap="flat" cmpd="sng">
              <a:solidFill>
                <a:srgbClr val="F3F3F3"/>
              </a:solidFill>
              <a:prstDash val="solid"/>
              <a:round/>
              <a:headEnd type="none" w="med" len="med"/>
              <a:tailEnd type="none" w="med" len="med"/>
            </a:ln>
          </p:spPr>
        </p:cxnSp>
        <p:cxnSp>
          <p:nvCxnSpPr>
            <p:cNvPr id="318" name="Google Shape;318;p19"/>
            <p:cNvCxnSpPr/>
            <p:nvPr/>
          </p:nvCxnSpPr>
          <p:spPr>
            <a:xfrm>
              <a:off x="-552" y="4848575"/>
              <a:ext cx="9168900" cy="0"/>
            </a:xfrm>
            <a:prstGeom prst="straightConnector1">
              <a:avLst/>
            </a:prstGeom>
            <a:noFill/>
            <a:ln w="9525" cap="flat" cmpd="sng">
              <a:solidFill>
                <a:srgbClr val="F3F3F3"/>
              </a:solidFill>
              <a:prstDash val="solid"/>
              <a:round/>
              <a:headEnd type="none" w="med" len="med"/>
              <a:tailEnd type="none" w="med" len="med"/>
            </a:ln>
          </p:spPr>
        </p:cxnSp>
      </p:grpSp>
    </p:spTree>
    <p:extLst>
      <p:ext uri="{BB962C8B-B14F-4D97-AF65-F5344CB8AC3E}">
        <p14:creationId xmlns:p14="http://schemas.microsoft.com/office/powerpoint/2010/main" val="874797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339B-C5DF-8184-1D1E-651CF1092D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61AFE25-D642-889E-C4F3-EB4670CE54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Tree>
    <p:extLst>
      <p:ext uri="{BB962C8B-B14F-4D97-AF65-F5344CB8AC3E}">
        <p14:creationId xmlns:p14="http://schemas.microsoft.com/office/powerpoint/2010/main" val="3300877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A4AC03-B066-DF9E-E499-D16CB3DE3613}"/>
              </a:ext>
            </a:extLst>
          </p:cNvPr>
          <p:cNvSpPr/>
          <p:nvPr/>
        </p:nvSpPr>
        <p:spPr>
          <a:xfrm>
            <a:off x="1127761" y="339334"/>
            <a:ext cx="10729594" cy="6179331"/>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bg1">
                  <a:lumMod val="95000"/>
                </a:schemeClr>
              </a:solidFill>
            </a:endParaRPr>
          </a:p>
        </p:txBody>
      </p:sp>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382174-A17C-8245-6851-A736E8E0A6DD}"/>
              </a:ext>
            </a:extLst>
          </p:cNvPr>
          <p:cNvSpPr>
            <a:spLocks noGrp="1"/>
          </p:cNvSpPr>
          <p:nvPr>
            <p:ph idx="1"/>
          </p:nvPr>
        </p:nvSpPr>
        <p:spPr>
          <a:xfrm>
            <a:off x="1341755" y="1584960"/>
            <a:ext cx="10515599" cy="4933705"/>
          </a:xfrm>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0">
                <a:latin typeface="Source Sans Pro" panose="020B0503030403020204" pitchFamily="34"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634F9F63-72D9-8136-EE56-4272F6A5A9F6}"/>
              </a:ext>
            </a:extLst>
          </p:cNvPr>
          <p:cNvSpPr txBox="1">
            <a:spLocks/>
          </p:cNvSpPr>
          <p:nvPr/>
        </p:nvSpPr>
        <p:spPr>
          <a:xfrm>
            <a:off x="1199513" y="6442783"/>
            <a:ext cx="145224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 </a:t>
            </a:r>
            <a:r>
              <a:rPr lang="en-US" sz="1400" i="1">
                <a:solidFill>
                  <a:schemeClr val="bg1">
                    <a:lumMod val="75000"/>
                  </a:schemeClr>
                </a:solidFill>
                <a:latin typeface="Palatino Linotype" panose="02040502050505030304" pitchFamily="18" charset="0"/>
              </a:rPr>
              <a:t>Chapter 7</a:t>
            </a:r>
            <a:endParaRPr lang="en-US"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1095912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6AD02-572D-C334-076E-B50C26DC3FD6}"/>
              </a:ext>
            </a:extLst>
          </p:cNvPr>
          <p:cNvSpPr>
            <a:spLocks noGrp="1"/>
          </p:cNvSpPr>
          <p:nvPr>
            <p:ph type="title"/>
          </p:nvPr>
        </p:nvSpPr>
        <p:spPr/>
        <p:txBody>
          <a:bodyPr>
            <a:normAutofit/>
          </a:bodyPr>
          <a:lstStyle>
            <a:lvl1pPr>
              <a:defRPr sz="4000">
                <a:latin typeface="Source Sans Pro" panose="020B0503030403020204" pitchFamily="34" charset="0"/>
                <a:ea typeface="Source Sans Pro" panose="020B0503030403020204" pitchFamily="34" charset="0"/>
              </a:defRPr>
            </a:lvl1pPr>
          </a:lstStyle>
          <a:p>
            <a:r>
              <a:rPr lang="en-GB"/>
              <a:t>Click to edit Master title style</a:t>
            </a:r>
            <a:endParaRPr lang="en-US"/>
          </a:p>
        </p:txBody>
      </p:sp>
      <p:cxnSp>
        <p:nvCxnSpPr>
          <p:cNvPr id="7" name="Straight Connector 6">
            <a:extLst>
              <a:ext uri="{FF2B5EF4-FFF2-40B4-BE49-F238E27FC236}">
                <a16:creationId xmlns:a16="http://schemas.microsoft.com/office/drawing/2014/main" id="{4409B23A-C6E2-AFAD-F549-92C5A0F22DC0}"/>
              </a:ext>
            </a:extLst>
          </p:cNvPr>
          <p:cNvCxnSpPr/>
          <p:nvPr/>
        </p:nvCxnSpPr>
        <p:spPr>
          <a:xfrm>
            <a:off x="1341753" y="1180945"/>
            <a:ext cx="10515601" cy="0"/>
          </a:xfrm>
          <a:prstGeom prst="line">
            <a:avLst/>
          </a:prstGeom>
          <a:ln w="28575">
            <a:solidFill>
              <a:srgbClr val="467A78"/>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124E1441-9AFB-0AD3-04A8-BD324E4F21D0}"/>
              </a:ext>
            </a:extLst>
          </p:cNvPr>
          <p:cNvGraphicFramePr>
            <a:graphicFrameLocks/>
          </p:cNvGraphicFramePr>
          <p:nvPr>
            <p:extLst>
              <p:ext uri="{D42A27DB-BD31-4B8C-83A1-F6EECF244321}">
                <p14:modId xmlns:p14="http://schemas.microsoft.com/office/powerpoint/2010/main" val="105850996"/>
              </p:ext>
            </p:extLst>
          </p:nvPr>
        </p:nvGraphicFramePr>
        <p:xfrm>
          <a:off x="1341438" y="1584324"/>
          <a:ext cx="10515600" cy="4751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5">
            <a:extLst>
              <a:ext uri="{FF2B5EF4-FFF2-40B4-BE49-F238E27FC236}">
                <a16:creationId xmlns:a16="http://schemas.microsoft.com/office/drawing/2014/main" id="{C57E45E6-D9B7-C8D4-24D0-EAE762264F53}"/>
              </a:ext>
            </a:extLst>
          </p:cNvPr>
          <p:cNvSpPr txBox="1">
            <a:spLocks/>
          </p:cNvSpPr>
          <p:nvPr/>
        </p:nvSpPr>
        <p:spPr>
          <a:xfrm>
            <a:off x="1219833" y="6431582"/>
            <a:ext cx="1452248" cy="331932"/>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 </a:t>
            </a:r>
            <a:r>
              <a:rPr lang="en-US" sz="1800" i="1">
                <a:solidFill>
                  <a:schemeClr val="bg1">
                    <a:lumMod val="75000"/>
                  </a:schemeClr>
                </a:solidFill>
                <a:latin typeface="Palatino Linotype" panose="02040502050505030304" pitchFamily="18" charset="0"/>
              </a:rPr>
              <a:t>Chapter 7</a:t>
            </a:r>
            <a:endParaRPr lang="en-US" b="1" i="1">
              <a:solidFill>
                <a:schemeClr val="bg1">
                  <a:lumMod val="75000"/>
                </a:schemeClr>
              </a:solidFill>
              <a:latin typeface="Palatino Linotype" panose="02040502050505030304" pitchFamily="18" charset="0"/>
            </a:endParaRPr>
          </a:p>
        </p:txBody>
      </p:sp>
    </p:spTree>
    <p:extLst>
      <p:ext uri="{BB962C8B-B14F-4D97-AF65-F5344CB8AC3E}">
        <p14:creationId xmlns:p14="http://schemas.microsoft.com/office/powerpoint/2010/main" val="62365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5779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DF5A4-CDAF-6988-F5D7-78FCA379493D}"/>
              </a:ext>
            </a:extLst>
          </p:cNvPr>
          <p:cNvSpPr>
            <a:spLocks noGrp="1"/>
          </p:cNvSpPr>
          <p:nvPr>
            <p:ph type="title" hasCustomPrompt="1"/>
          </p:nvPr>
        </p:nvSpPr>
        <p:spPr>
          <a:xfrm>
            <a:off x="1240155" y="1477254"/>
            <a:ext cx="10515600" cy="1054972"/>
          </a:xfrm>
          <a:solidFill>
            <a:schemeClr val="bg2"/>
          </a:solidFill>
        </p:spPr>
        <p:txBody>
          <a:bodyPr>
            <a:normAutofit/>
          </a:bodyPr>
          <a:lstStyle>
            <a:lvl1pPr>
              <a:defRPr sz="4000" i="1" u="none">
                <a:latin typeface="Palatino Linotype" panose="02040502050505030304" pitchFamily="18" charset="0"/>
              </a:defRPr>
            </a:lvl1pPr>
          </a:lstStyle>
          <a:p>
            <a:r>
              <a:rPr lang="en-US"/>
              <a:t>Bài tập</a:t>
            </a:r>
          </a:p>
        </p:txBody>
      </p:sp>
      <p:sp>
        <p:nvSpPr>
          <p:cNvPr id="6" name="Content Placeholder 2">
            <a:extLst>
              <a:ext uri="{FF2B5EF4-FFF2-40B4-BE49-F238E27FC236}">
                <a16:creationId xmlns:a16="http://schemas.microsoft.com/office/drawing/2014/main" id="{C3DE4B15-7A4F-1D9B-BD43-498C1A7F43B2}"/>
              </a:ext>
            </a:extLst>
          </p:cNvPr>
          <p:cNvSpPr>
            <a:spLocks noGrp="1"/>
          </p:cNvSpPr>
          <p:nvPr>
            <p:ph idx="1"/>
          </p:nvPr>
        </p:nvSpPr>
        <p:spPr>
          <a:xfrm>
            <a:off x="1240156" y="2600961"/>
            <a:ext cx="10515599" cy="2641599"/>
          </a:xfrm>
          <a:solidFill>
            <a:schemeClr val="bg2"/>
          </a:solidFill>
        </p:spPr>
        <p:txBody>
          <a:bodyPr>
            <a:normAutofit/>
          </a:bodyPr>
          <a:lstStyle>
            <a:lvl1pPr marL="180000" indent="-457200">
              <a:lnSpc>
                <a:spcPct val="120000"/>
              </a:lnSpc>
              <a:spcBef>
                <a:spcPts val="600"/>
              </a:spcBef>
              <a:spcAft>
                <a:spcPts val="600"/>
              </a:spcAft>
              <a:buSzPct val="70000"/>
              <a:buFont typeface="Wingdings" pitchFamily="2" charset="2"/>
              <a:buChar char="v"/>
              <a:defRPr sz="2200" b="0" i="1">
                <a:latin typeface="Palatino Linotype" panose="02040502050505030304" pitchFamily="18" charset="0"/>
                <a:ea typeface="Source Sans Pro" panose="020B0503030403020204" pitchFamily="34" charset="0"/>
                <a:cs typeface="Arial" panose="020B0604020202020204" pitchFamily="34" charset="0"/>
              </a:defRPr>
            </a:lvl1pPr>
            <a:lvl2pPr marL="685800" indent="-372600">
              <a:lnSpc>
                <a:spcPct val="125000"/>
              </a:lnSpc>
              <a:spcBef>
                <a:spcPts val="600"/>
              </a:spcBef>
              <a:spcAft>
                <a:spcPts val="600"/>
              </a:spcAft>
              <a:buSzPct val="82000"/>
              <a:buFont typeface="Wingdings" pitchFamily="2" charset="2"/>
              <a:buChar char="Ø"/>
              <a:defRPr sz="1800" b="0" i="0">
                <a:latin typeface="Source Sans Pro" panose="020B0503030403020204" pitchFamily="34" charset="0"/>
                <a:ea typeface="Source Sans Pro" panose="020B0503030403020204" pitchFamily="34" charset="0"/>
                <a:cs typeface="Arial" panose="020B0604020202020204" pitchFamily="34" charset="0"/>
              </a:defRPr>
            </a:lvl2pPr>
            <a:lvl3pPr marL="1143000" indent="-228600">
              <a:lnSpc>
                <a:spcPct val="125000"/>
              </a:lnSpc>
              <a:spcBef>
                <a:spcPts val="600"/>
              </a:spcBef>
              <a:spcAft>
                <a:spcPts val="600"/>
              </a:spcAft>
              <a:buFont typeface="Wingdings" pitchFamily="2" charset="2"/>
              <a:buChar char="§"/>
              <a:defRPr sz="1600" b="0" i="0">
                <a:latin typeface="Source Sans Pro" panose="020B0503030403020204" pitchFamily="34" charset="0"/>
                <a:ea typeface="Source Sans Pro" panose="020B0503030403020204" pitchFamily="34" charset="0"/>
                <a:cs typeface="Arial" panose="020B0604020202020204" pitchFamily="34" charset="0"/>
              </a:defRPr>
            </a:lvl3pPr>
            <a:lvl4pPr>
              <a:lnSpc>
                <a:spcPct val="125000"/>
              </a:lnSpc>
              <a:spcBef>
                <a:spcPts val="600"/>
              </a:spcBef>
              <a:spcAft>
                <a:spcPts val="600"/>
              </a:spcAft>
              <a:defRPr sz="1400" b="0" i="0">
                <a:latin typeface="Source Sans Pro" panose="020B0503030403020204" pitchFamily="34" charset="0"/>
                <a:ea typeface="Source Sans Pro" panose="020B0503030403020204" pitchFamily="34" charset="0"/>
                <a:cs typeface="Arial" panose="020B0604020202020204" pitchFamily="34" charset="0"/>
              </a:defRPr>
            </a:lvl4pPr>
            <a:lvl5pPr marL="2057400" indent="-228600">
              <a:lnSpc>
                <a:spcPct val="125000"/>
              </a:lnSpc>
              <a:spcBef>
                <a:spcPts val="600"/>
              </a:spcBef>
              <a:spcAft>
                <a:spcPts val="600"/>
              </a:spcAft>
              <a:buFont typeface="Wingdings" pitchFamily="2" charset="2"/>
              <a:buChar char="ü"/>
              <a:defRPr sz="1400" b="0" i="0">
                <a:latin typeface="Source Sans Pro" panose="020B0503030403020204" pitchFamily="34" charset="0"/>
                <a:ea typeface="Source Sans Pro" panose="020B0503030403020204" pitchFamily="34" charset="0"/>
                <a:cs typeface="Arial" panose="020B0604020202020204" pitchFamily="34" charset="0"/>
              </a:defRPr>
            </a:lvl5pPr>
          </a:lstStyle>
          <a:p>
            <a:pPr lvl="0"/>
            <a:r>
              <a:rPr lang="en-GB"/>
              <a:t>Click to edit Master text styles</a:t>
            </a:r>
          </a:p>
        </p:txBody>
      </p:sp>
      <p:sp>
        <p:nvSpPr>
          <p:cNvPr id="7" name="Slide Number Placeholder 5">
            <a:extLst>
              <a:ext uri="{FF2B5EF4-FFF2-40B4-BE49-F238E27FC236}">
                <a16:creationId xmlns:a16="http://schemas.microsoft.com/office/drawing/2014/main" id="{61252704-DDE2-183B-464E-639BF103E94B}"/>
              </a:ext>
            </a:extLst>
          </p:cNvPr>
          <p:cNvSpPr>
            <a:spLocks noGrp="1"/>
          </p:cNvSpPr>
          <p:nvPr>
            <p:ph type="sldNum" sz="quarter" idx="12"/>
          </p:nvPr>
        </p:nvSpPr>
        <p:spPr>
          <a:xfrm>
            <a:off x="1067433" y="6454298"/>
            <a:ext cx="1452248" cy="331932"/>
          </a:xfrm>
          <a:prstGeom prst="rect">
            <a:avLst/>
          </a:prstGeom>
        </p:spPr>
        <p:txBody>
          <a:bodyPr/>
          <a:lstStyle/>
          <a:p>
            <a:fld id="{48F63A3B-78C7-47BE-AE5E-E10140E04643}" type="slidenum">
              <a:rPr lang="en-US" dirty="0"/>
              <a:t>‹N°›</a:t>
            </a:fld>
            <a:endParaRPr lang="en-US" dirty="0"/>
          </a:p>
        </p:txBody>
      </p:sp>
    </p:spTree>
    <p:extLst>
      <p:ext uri="{BB962C8B-B14F-4D97-AF65-F5344CB8AC3E}">
        <p14:creationId xmlns:p14="http://schemas.microsoft.com/office/powerpoint/2010/main" val="75187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67CE4-AD3F-9BC9-1A87-AF91C7B5D884}"/>
              </a:ext>
            </a:extLst>
          </p:cNvPr>
          <p:cNvSpPr>
            <a:spLocks noGrp="1"/>
          </p:cNvSpPr>
          <p:nvPr>
            <p:ph type="title"/>
          </p:nvPr>
        </p:nvSpPr>
        <p:spPr>
          <a:xfrm>
            <a:off x="1219200" y="1709738"/>
            <a:ext cx="10128250" cy="2852737"/>
          </a:xfrm>
        </p:spPr>
        <p:txBody>
          <a:bodyPr anchor="b"/>
          <a:lstStyle>
            <a:lvl1pPr>
              <a:defRPr sz="48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73257ED-8654-4A4D-7E95-AF72CFB02EE1}"/>
              </a:ext>
            </a:extLst>
          </p:cNvPr>
          <p:cNvSpPr>
            <a:spLocks noGrp="1"/>
          </p:cNvSpPr>
          <p:nvPr>
            <p:ph type="body" idx="1"/>
          </p:nvPr>
        </p:nvSpPr>
        <p:spPr>
          <a:xfrm>
            <a:off x="1219200" y="4589463"/>
            <a:ext cx="1012825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1471364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4CFB-9E6D-26E9-6CE8-62BB6688CD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51C8EA0-100B-9E18-1854-308B9CC95C0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D3897D0-F17C-62AD-4A14-554C5BF6271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A97E1A-ECFE-9B87-93B9-5ABF136D21C5}"/>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6" name="Footer Placeholder 5">
            <a:extLst>
              <a:ext uri="{FF2B5EF4-FFF2-40B4-BE49-F238E27FC236}">
                <a16:creationId xmlns:a16="http://schemas.microsoft.com/office/drawing/2014/main" id="{29BA72FB-0509-D5A6-A428-C04D61940FD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7A41AA42-3BC3-3AD2-2ABB-08BBCBE285E6}"/>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1346235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4FC33-B5E7-5DF6-ADCE-A761CEA738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59BA230-E04A-73B0-7F62-8F5F992261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2BAB055-3B10-6F28-A02E-D98B70DDED8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5F30A07-EA40-410E-6709-F2573705A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C3F6D6-E78B-E627-5908-5D288383301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5CC660D-E21E-2830-759A-74E2C243EDC0}"/>
              </a:ext>
            </a:extLst>
          </p:cNvPr>
          <p:cNvSpPr>
            <a:spLocks noGrp="1"/>
          </p:cNvSpPr>
          <p:nvPr>
            <p:ph type="dt" sz="half" idx="10"/>
          </p:nvPr>
        </p:nvSpPr>
        <p:spPr>
          <a:xfrm>
            <a:off x="838200" y="6356350"/>
            <a:ext cx="2743200" cy="365125"/>
          </a:xfrm>
          <a:prstGeom prst="rect">
            <a:avLst/>
          </a:prstGeom>
        </p:spPr>
        <p:txBody>
          <a:bodyPr/>
          <a:lstStyle/>
          <a:p>
            <a:fld id="{412D165E-2ED9-4DA9-99B2-16E4DB74B7D0}" type="datetimeFigureOut">
              <a:rPr lang="en-GB" smtClean="0"/>
              <a:pPr/>
              <a:t>24/12/2024</a:t>
            </a:fld>
            <a:endParaRPr lang="en-GB"/>
          </a:p>
        </p:txBody>
      </p:sp>
      <p:sp>
        <p:nvSpPr>
          <p:cNvPr id="8" name="Footer Placeholder 7">
            <a:extLst>
              <a:ext uri="{FF2B5EF4-FFF2-40B4-BE49-F238E27FC236}">
                <a16:creationId xmlns:a16="http://schemas.microsoft.com/office/drawing/2014/main" id="{B84A6BB5-FAC6-4272-CEE6-CA31EF60561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3F6E85E2-6240-231D-3A9B-5C16DAD6A197}"/>
              </a:ext>
            </a:extLst>
          </p:cNvPr>
          <p:cNvSpPr>
            <a:spLocks noGrp="1"/>
          </p:cNvSpPr>
          <p:nvPr>
            <p:ph type="sldNum" sz="quarter" idx="12"/>
          </p:nvPr>
        </p:nvSpPr>
        <p:spPr>
          <a:xfrm>
            <a:off x="8610600" y="6356350"/>
            <a:ext cx="2743200" cy="365125"/>
          </a:xfrm>
          <a:prstGeom prst="rect">
            <a:avLst/>
          </a:prstGeom>
        </p:spPr>
        <p:txBody>
          <a:bodyPr/>
          <a:lstStyle/>
          <a:p>
            <a:fld id="{8DF14E08-3E27-4330-BBCC-108ACDB8E4C7}" type="slidenum">
              <a:rPr lang="en-GB" smtClean="0"/>
              <a:pPr/>
              <a:t>‹N°›</a:t>
            </a:fld>
            <a:endParaRPr lang="en-GB"/>
          </a:p>
        </p:txBody>
      </p:sp>
    </p:spTree>
    <p:extLst>
      <p:ext uri="{BB962C8B-B14F-4D97-AF65-F5344CB8AC3E}">
        <p14:creationId xmlns:p14="http://schemas.microsoft.com/office/powerpoint/2010/main" val="3174461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C66B8C-5FA1-9315-6AEB-2FD3980D9476}"/>
              </a:ext>
            </a:extLst>
          </p:cNvPr>
          <p:cNvSpPr>
            <a:spLocks noGrp="1"/>
          </p:cNvSpPr>
          <p:nvPr>
            <p:ph type="title"/>
          </p:nvPr>
        </p:nvSpPr>
        <p:spPr>
          <a:xfrm>
            <a:off x="1341755" y="339334"/>
            <a:ext cx="10515600" cy="105497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6B951E1-166E-98A2-4318-E0C01E97DF5E}"/>
              </a:ext>
            </a:extLst>
          </p:cNvPr>
          <p:cNvSpPr>
            <a:spLocks noGrp="1"/>
          </p:cNvSpPr>
          <p:nvPr>
            <p:ph type="body" idx="1"/>
          </p:nvPr>
        </p:nvSpPr>
        <p:spPr>
          <a:xfrm>
            <a:off x="1341755" y="1591396"/>
            <a:ext cx="10515599" cy="492726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B68D291E-81C2-013E-D1D4-B6407434E054}"/>
              </a:ext>
            </a:extLst>
          </p:cNvPr>
          <p:cNvSpPr/>
          <p:nvPr/>
        </p:nvSpPr>
        <p:spPr>
          <a:xfrm>
            <a:off x="182880" y="142242"/>
            <a:ext cx="792480" cy="6575904"/>
          </a:xfrm>
          <a:prstGeom prst="rect">
            <a:avLst/>
          </a:prstGeom>
          <a:solidFill>
            <a:srgbClr val="508784"/>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spcBef>
                <a:spcPts val="600"/>
              </a:spcBef>
              <a:spcAft>
                <a:spcPts val="0"/>
              </a:spcAft>
            </a:pPr>
            <a:r>
              <a:rPr lang="en-GB" sz="1600" b="1">
                <a:solidFill>
                  <a:schemeClr val="accent3">
                    <a:lumMod val="60000"/>
                    <a:lumOff val="40000"/>
                  </a:schemeClr>
                </a:solidFill>
              </a:rPr>
              <a:t>B</a:t>
            </a:r>
            <a:r>
              <a:rPr lang="en-VN" sz="1600" b="1">
                <a:solidFill>
                  <a:schemeClr val="accent3">
                    <a:lumMod val="60000"/>
                    <a:lumOff val="40000"/>
                  </a:schemeClr>
                </a:solidFill>
              </a:rPr>
              <a:t>ài giảng </a:t>
            </a:r>
            <a:r>
              <a:rPr lang="en-VN" sz="1800" b="1">
                <a:solidFill>
                  <a:schemeClr val="accent3">
                    <a:lumMod val="60000"/>
                    <a:lumOff val="40000"/>
                  </a:schemeClr>
                </a:solidFill>
              </a:rPr>
              <a:t>Nhập môn DIGITAL MARKETING </a:t>
            </a:r>
            <a:r>
              <a:rPr lang="en-VN" sz="1600" b="1" i="1">
                <a:solidFill>
                  <a:schemeClr val="accent3">
                    <a:lumMod val="60000"/>
                    <a:lumOff val="40000"/>
                  </a:schemeClr>
                </a:solidFill>
              </a:rPr>
              <a:t>(T1-2024)</a:t>
            </a:r>
          </a:p>
          <a:p>
            <a:pPr algn="ctr">
              <a:spcBef>
                <a:spcPts val="600"/>
              </a:spcBef>
              <a:spcAft>
                <a:spcPts val="0"/>
              </a:spcAft>
            </a:pPr>
            <a:r>
              <a:rPr lang="en-VN" sz="1400" b="1" i="1">
                <a:solidFill>
                  <a:schemeClr val="accent3">
                    <a:lumMod val="60000"/>
                    <a:lumOff val="40000"/>
                  </a:schemeClr>
                </a:solidFill>
                <a:latin typeface="Palatino Linotype" panose="02040502050505030304" pitchFamily="18" charset="0"/>
              </a:rPr>
              <a:t>BM. QT bán hàng &amp; Digital Marketing – K</a:t>
            </a:r>
            <a:r>
              <a:rPr lang="en-GB" sz="1400" b="1" i="1">
                <a:solidFill>
                  <a:schemeClr val="accent3">
                    <a:lumMod val="60000"/>
                    <a:lumOff val="40000"/>
                  </a:schemeClr>
                </a:solidFill>
                <a:latin typeface="Palatino Linotype" panose="02040502050505030304" pitchFamily="18" charset="0"/>
              </a:rPr>
              <a:t>h</a:t>
            </a:r>
            <a:r>
              <a:rPr lang="en-VN" sz="1400" b="1" i="1">
                <a:solidFill>
                  <a:schemeClr val="accent3">
                    <a:lumMod val="60000"/>
                    <a:lumOff val="40000"/>
                  </a:schemeClr>
                </a:solidFill>
                <a:latin typeface="Palatino Linotype" panose="02040502050505030304" pitchFamily="18" charset="0"/>
              </a:rPr>
              <a:t>oa Marketing – ĐH. KTQD</a:t>
            </a:r>
          </a:p>
        </p:txBody>
      </p:sp>
      <p:sp>
        <p:nvSpPr>
          <p:cNvPr id="6" name="Half Frame 6">
            <a:extLst>
              <a:ext uri="{FF2B5EF4-FFF2-40B4-BE49-F238E27FC236}">
                <a16:creationId xmlns:a16="http://schemas.microsoft.com/office/drawing/2014/main" id="{2FF3837A-D30E-C86A-F5BA-27F2DD3425FE}"/>
              </a:ext>
            </a:extLst>
          </p:cNvPr>
          <p:cNvSpPr/>
          <p:nvPr/>
        </p:nvSpPr>
        <p:spPr>
          <a:xfrm rot="10800000">
            <a:off x="10327623" y="6014718"/>
            <a:ext cx="1712610"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12" name="Half Frame 6">
            <a:extLst>
              <a:ext uri="{FF2B5EF4-FFF2-40B4-BE49-F238E27FC236}">
                <a16:creationId xmlns:a16="http://schemas.microsoft.com/office/drawing/2014/main" id="{ED048576-5088-DA1B-DD0A-7ABF10A157D3}"/>
              </a:ext>
            </a:extLst>
          </p:cNvPr>
          <p:cNvSpPr/>
          <p:nvPr/>
        </p:nvSpPr>
        <p:spPr>
          <a:xfrm flipH="1">
            <a:off x="10327625" y="139854"/>
            <a:ext cx="1712609" cy="703425"/>
          </a:xfrm>
          <a:prstGeom prst="halfFrame">
            <a:avLst>
              <a:gd name="adj1" fmla="val 9018"/>
              <a:gd name="adj2" fmla="val 9298"/>
            </a:avLst>
          </a:prstGeom>
          <a:solidFill>
            <a:srgbClr val="508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Tree>
    <p:extLst>
      <p:ext uri="{BB962C8B-B14F-4D97-AF65-F5344CB8AC3E}">
        <p14:creationId xmlns:p14="http://schemas.microsoft.com/office/powerpoint/2010/main" val="123964288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txStyles>
    <p:titleStyle>
      <a:lvl1pPr algn="l" defTabSz="914400" rtl="0" eaLnBrk="1" latinLnBrk="0" hangingPunct="1">
        <a:lnSpc>
          <a:spcPct val="90000"/>
        </a:lnSpc>
        <a:spcBef>
          <a:spcPct val="0"/>
        </a:spcBef>
        <a:buNone/>
        <a:defRPr sz="4400" b="1" kern="1200">
          <a:solidFill>
            <a:srgbClr val="467A78"/>
          </a:solidFill>
          <a:latin typeface="Montserrat" pitchFamily="2" charset="77"/>
          <a:ea typeface="+mj-ea"/>
          <a:cs typeface="Times New Roman" panose="02020603050405020304" pitchFamily="18" charset="0"/>
        </a:defRPr>
      </a:lvl1pPr>
    </p:titleStyle>
    <p:bodyStyle>
      <a:lvl1pPr marL="228600" indent="-228600" algn="l" defTabSz="914400" rtl="0" eaLnBrk="1" latinLnBrk="0" hangingPunct="1">
        <a:lnSpc>
          <a:spcPct val="120000"/>
        </a:lnSpc>
        <a:spcBef>
          <a:spcPts val="600"/>
        </a:spcBef>
        <a:spcAft>
          <a:spcPts val="600"/>
        </a:spcAft>
        <a:buFont typeface="Arial" panose="020B0604020202020204" pitchFamily="34" charset="0"/>
        <a:buChar char="•"/>
        <a:defRPr sz="2000" kern="1200">
          <a:solidFill>
            <a:schemeClr val="tx1"/>
          </a:solidFill>
          <a:latin typeface="Montserrat" pitchFamily="2" charset="77"/>
          <a:ea typeface="+mn-ea"/>
          <a:cs typeface="Times New Roman" panose="02020603050405020304" pitchFamily="18" charset="0"/>
        </a:defRPr>
      </a:lvl1pPr>
      <a:lvl2pPr marL="6858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2pPr>
      <a:lvl3pPr marL="1143000" indent="-228600" algn="l" defTabSz="914400" rtl="0" eaLnBrk="1" latinLnBrk="0" hangingPunct="1">
        <a:lnSpc>
          <a:spcPct val="120000"/>
        </a:lnSpc>
        <a:spcBef>
          <a:spcPts val="600"/>
        </a:spcBef>
        <a:spcAft>
          <a:spcPts val="600"/>
        </a:spcAft>
        <a:buFont typeface="Arial" panose="020B0604020202020204" pitchFamily="34" charset="0"/>
        <a:buChar char="•"/>
        <a:defRPr sz="1800" kern="1200">
          <a:solidFill>
            <a:schemeClr val="tx1"/>
          </a:solidFill>
          <a:latin typeface="Montserrat" pitchFamily="2" charset="77"/>
          <a:ea typeface="+mn-ea"/>
          <a:cs typeface="Times New Roman" panose="02020603050405020304" pitchFamily="18" charset="0"/>
        </a:defRPr>
      </a:lvl3pPr>
      <a:lvl4pPr marL="16002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4pPr>
      <a:lvl5pPr marL="2057400" indent="-228600" algn="l" defTabSz="914400" rtl="0" eaLnBrk="1" latinLnBrk="0" hangingPunct="1">
        <a:lnSpc>
          <a:spcPct val="120000"/>
        </a:lnSpc>
        <a:spcBef>
          <a:spcPts val="600"/>
        </a:spcBef>
        <a:spcAft>
          <a:spcPts val="600"/>
        </a:spcAft>
        <a:buFont typeface="Arial" panose="020B0604020202020204" pitchFamily="34" charset="0"/>
        <a:buChar char="•"/>
        <a:defRPr sz="1600" kern="1200">
          <a:solidFill>
            <a:schemeClr val="tx1"/>
          </a:solidFill>
          <a:latin typeface="Montserrat" pitchFamily="2" charset="77"/>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61051269-3ED9-9E96-387F-CD10A66CFF2A}"/>
              </a:ext>
            </a:extLst>
          </p:cNvPr>
          <p:cNvSpPr txBox="1">
            <a:spLocks/>
          </p:cNvSpPr>
          <p:nvPr/>
        </p:nvSpPr>
        <p:spPr>
          <a:xfrm>
            <a:off x="958752" y="1807629"/>
            <a:ext cx="11233248" cy="3242741"/>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000" b="1" kern="1200">
                <a:solidFill>
                  <a:srgbClr val="467A78"/>
                </a:solidFill>
                <a:latin typeface="Source Sans Pro" panose="020B0503030403020204" pitchFamily="34" charset="0"/>
                <a:ea typeface="Source Sans Pro" panose="020B0503030403020204" pitchFamily="34" charset="0"/>
                <a:cs typeface="Times New Roman" panose="02020603050405020304" pitchFamily="18" charset="0"/>
              </a:defRPr>
            </a:lvl1pPr>
          </a:lstStyle>
          <a:p>
            <a:pPr algn="ctr">
              <a:lnSpc>
                <a:spcPct val="150000"/>
              </a:lnSpc>
            </a:pPr>
            <a:r>
              <a:rPr lang="en-VN" sz="5300" dirty="0">
                <a:latin typeface="Arial" panose="020B0604020202020204" pitchFamily="34" charset="0"/>
                <a:cs typeface="Arial" panose="020B0604020202020204" pitchFamily="34" charset="0"/>
              </a:rPr>
              <a:t>Chapter 7: </a:t>
            </a:r>
            <a:br>
              <a:rPr lang="en-VN" dirty="0"/>
            </a:br>
            <a:r>
              <a:rPr lang="en-US" sz="5300" dirty="0">
                <a:latin typeface="Arial" panose="020B0604020202020204" pitchFamily="34" charset="0"/>
                <a:cs typeface="Arial" panose="020B0604020202020204" pitchFamily="34" charset="0"/>
              </a:rPr>
              <a:t>Delivering the digital customer experience</a:t>
            </a:r>
          </a:p>
        </p:txBody>
      </p:sp>
    </p:spTree>
    <p:extLst>
      <p:ext uri="{BB962C8B-B14F-4D97-AF65-F5344CB8AC3E}">
        <p14:creationId xmlns:p14="http://schemas.microsoft.com/office/powerpoint/2010/main" val="2179883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C7AC3-071A-1DF3-2FEE-9D9F877907F9}"/>
              </a:ext>
            </a:extLst>
          </p:cNvPr>
          <p:cNvSpPr>
            <a:spLocks noGrp="1"/>
          </p:cNvSpPr>
          <p:nvPr>
            <p:ph type="title"/>
          </p:nvPr>
        </p:nvSpPr>
        <p:spPr/>
        <p:txBody>
          <a:bodyPr>
            <a:noAutofit/>
          </a:bodyPr>
          <a:lstStyle/>
          <a:p>
            <a:r>
              <a:rPr lang="en-US" sz="3200"/>
              <a:t>Who should be involved in a digital experience project?</a:t>
            </a:r>
            <a:endParaRPr lang="en-VN" sz="3200"/>
          </a:p>
        </p:txBody>
      </p:sp>
      <p:sp>
        <p:nvSpPr>
          <p:cNvPr id="4" name="Content Placeholder 2">
            <a:extLst>
              <a:ext uri="{FF2B5EF4-FFF2-40B4-BE49-F238E27FC236}">
                <a16:creationId xmlns:a16="http://schemas.microsoft.com/office/drawing/2014/main" id="{0E44FDF4-E083-15D7-1586-0D0BFDCC35AB}"/>
              </a:ext>
            </a:extLst>
          </p:cNvPr>
          <p:cNvSpPr txBox="1">
            <a:spLocks/>
          </p:cNvSpPr>
          <p:nvPr/>
        </p:nvSpPr>
        <p:spPr>
          <a:xfrm>
            <a:off x="1318792" y="1556792"/>
            <a:ext cx="10873208" cy="452596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Site sponsors.</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Site owner</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Project manager</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Site designer</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Content developer</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Web developer and webmaster. </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Digital experience analyst or CRO expert.</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Stakeholders: marketing, product and brand managers  </a:t>
            </a:r>
            <a:endParaRPr lang="en-VN" sz="1800">
              <a:solidFill>
                <a:srgbClr val="000000"/>
              </a:solidFill>
              <a:latin typeface="Montserrat" pitchFamily="2" charset="77"/>
            </a:endParaRPr>
          </a:p>
        </p:txBody>
      </p:sp>
    </p:spTree>
    <p:extLst>
      <p:ext uri="{BB962C8B-B14F-4D97-AF65-F5344CB8AC3E}">
        <p14:creationId xmlns:p14="http://schemas.microsoft.com/office/powerpoint/2010/main" val="2331526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3432" y="476193"/>
            <a:ext cx="10873923" cy="720559"/>
          </a:xfrm>
        </p:spPr>
        <p:txBody>
          <a:bodyPr>
            <a:normAutofit/>
          </a:bodyPr>
          <a:lstStyle/>
          <a:p>
            <a:pPr algn="ctr"/>
            <a:r>
              <a:rPr lang="en-US" sz="2800" dirty="0">
                <a:solidFill>
                  <a:srgbClr val="007BA4"/>
                </a:solidFill>
              </a:rPr>
              <a:t>Figure 7.5 Example of a website ‘Design and Build’ project timeline</a:t>
            </a:r>
            <a:endParaRPr lang="en-GB" sz="2800" dirty="0">
              <a:solidFill>
                <a:srgbClr val="007BA4"/>
              </a:solidFill>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63752" y="1237248"/>
            <a:ext cx="5400600" cy="555570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86376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C40AA-72CD-B3AD-1167-0801237E1EA9}"/>
              </a:ext>
            </a:extLst>
          </p:cNvPr>
          <p:cNvSpPr>
            <a:spLocks noGrp="1"/>
          </p:cNvSpPr>
          <p:nvPr>
            <p:ph type="title"/>
          </p:nvPr>
        </p:nvSpPr>
        <p:spPr/>
        <p:txBody>
          <a:bodyPr/>
          <a:lstStyle/>
          <a:p>
            <a:r>
              <a:rPr lang="en-US"/>
              <a:t>Initiation of a digital experience project</a:t>
            </a:r>
            <a:endParaRPr lang="en-VN"/>
          </a:p>
        </p:txBody>
      </p:sp>
      <p:sp>
        <p:nvSpPr>
          <p:cNvPr id="4" name="Content Placeholder 2">
            <a:extLst>
              <a:ext uri="{FF2B5EF4-FFF2-40B4-BE49-F238E27FC236}">
                <a16:creationId xmlns:a16="http://schemas.microsoft.com/office/drawing/2014/main" id="{F1ECF9C5-FABA-CCF9-66E2-9F8BA027D3BD}"/>
              </a:ext>
            </a:extLst>
          </p:cNvPr>
          <p:cNvSpPr txBox="1">
            <a:spLocks/>
          </p:cNvSpPr>
          <p:nvPr/>
        </p:nvSpPr>
        <p:spPr>
          <a:xfrm>
            <a:off x="1162951" y="1556792"/>
            <a:ext cx="10873208" cy="452596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lnSpc>
                <a:spcPct val="112000"/>
              </a:lnSpc>
              <a:spcBef>
                <a:spcPts val="400"/>
              </a:spcBef>
              <a:spcAft>
                <a:spcPts val="300"/>
              </a:spcAft>
            </a:pPr>
            <a:r>
              <a:rPr lang="vi-VN" sz="2000" b="1">
                <a:solidFill>
                  <a:srgbClr val="404040"/>
                </a:solidFill>
                <a:latin typeface="Montserrat" pitchFamily="2" charset="77"/>
                <a:ea typeface="Times New Roman" panose="02020603050405020304" pitchFamily="18" charset="0"/>
              </a:rPr>
              <a:t>Purpose: </a:t>
            </a:r>
            <a:r>
              <a:rPr lang="vi-VN" sz="2000">
                <a:solidFill>
                  <a:srgbClr val="404040"/>
                </a:solidFill>
                <a:latin typeface="Montserrat" pitchFamily="2" charset="77"/>
              </a:rPr>
              <a:t> review the aims and objectives of the website, assess whether it is worthwhile investing in the website , and to decide on the amount to invest</a:t>
            </a:r>
          </a:p>
          <a:p>
            <a:pPr marL="228600" indent="-228600">
              <a:lnSpc>
                <a:spcPct val="112000"/>
              </a:lnSpc>
              <a:spcBef>
                <a:spcPts val="400"/>
              </a:spcBef>
              <a:spcAft>
                <a:spcPts val="300"/>
              </a:spcAft>
            </a:pPr>
            <a:r>
              <a:rPr lang="vi-VN" sz="2000" b="1">
                <a:solidFill>
                  <a:srgbClr val="404040"/>
                </a:solidFill>
                <a:latin typeface="Montserrat" pitchFamily="2" charset="77"/>
              </a:rPr>
              <a:t>Main tasks:   </a:t>
            </a:r>
          </a:p>
          <a:p>
            <a:pPr marL="285750" indent="-285750">
              <a:lnSpc>
                <a:spcPct val="12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Domain name registration</a:t>
            </a:r>
          </a:p>
          <a:p>
            <a:pPr marL="285750" indent="-285750">
              <a:lnSpc>
                <a:spcPct val="12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Selecting a hosting provider</a:t>
            </a:r>
          </a:p>
          <a:p>
            <a:pPr marL="285750" indent="-285750">
              <a:lnSpc>
                <a:spcPct val="12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Website performance optimisation</a:t>
            </a:r>
          </a:p>
          <a:p>
            <a:pPr marL="285750" indent="-285750">
              <a:lnSpc>
                <a:spcPct val="12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The availability of the website</a:t>
            </a:r>
            <a:endParaRPr lang="en-VN" sz="2000">
              <a:solidFill>
                <a:srgbClr val="000000"/>
              </a:solidFill>
              <a:latin typeface="Montserrat" pitchFamily="2" charset="77"/>
            </a:endParaRPr>
          </a:p>
        </p:txBody>
      </p:sp>
    </p:spTree>
    <p:extLst>
      <p:ext uri="{BB962C8B-B14F-4D97-AF65-F5344CB8AC3E}">
        <p14:creationId xmlns:p14="http://schemas.microsoft.com/office/powerpoint/2010/main" val="1543404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196414"/>
            <a:ext cx="10515600" cy="1054972"/>
          </a:xfrm>
        </p:spPr>
        <p:txBody>
          <a:bodyPr>
            <a:noAutofit/>
          </a:bodyPr>
          <a:lstStyle/>
          <a:p>
            <a:pPr algn="ctr"/>
            <a:r>
              <a:rPr lang="en-US" sz="2800" dirty="0">
                <a:solidFill>
                  <a:srgbClr val="007BA4"/>
                </a:solidFill>
              </a:rPr>
              <a:t>Figure 7.7 Web Page performance test service results </a:t>
            </a:r>
            <a:br>
              <a:rPr lang="en-US" sz="2800" dirty="0">
                <a:solidFill>
                  <a:srgbClr val="007BA4"/>
                </a:solidFill>
              </a:rPr>
            </a:br>
            <a:r>
              <a:rPr lang="en-US" sz="2800" dirty="0">
                <a:solidFill>
                  <a:srgbClr val="007BA4"/>
                </a:solidFill>
              </a:rPr>
              <a:t>(www.webpagetest.org )</a:t>
            </a:r>
            <a:endParaRPr lang="en-GB" sz="2800" dirty="0">
              <a:solidFill>
                <a:srgbClr val="007BA4"/>
              </a:solidFill>
            </a:endParaRPr>
          </a:p>
        </p:txBody>
      </p:sp>
      <p:pic>
        <p:nvPicPr>
          <p:cNvPr id="4" name="Content Placehold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tretch/>
        </p:blipFill>
        <p:spPr>
          <a:xfrm>
            <a:off x="2702624" y="1268760"/>
            <a:ext cx="7425824" cy="54006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42793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C40AA-72CD-B3AD-1167-0801237E1EA9}"/>
              </a:ext>
            </a:extLst>
          </p:cNvPr>
          <p:cNvSpPr>
            <a:spLocks noGrp="1"/>
          </p:cNvSpPr>
          <p:nvPr>
            <p:ph type="title"/>
          </p:nvPr>
        </p:nvSpPr>
        <p:spPr>
          <a:xfrm>
            <a:off x="1161377" y="333532"/>
            <a:ext cx="10515600" cy="1054972"/>
          </a:xfrm>
        </p:spPr>
        <p:txBody>
          <a:bodyPr>
            <a:normAutofit/>
          </a:bodyPr>
          <a:lstStyle/>
          <a:p>
            <a:r>
              <a:rPr lang="en-US" sz="3600"/>
              <a:t>Defining site or app requirements</a:t>
            </a:r>
            <a:endParaRPr lang="en-VN" sz="3600"/>
          </a:p>
        </p:txBody>
      </p:sp>
      <p:sp>
        <p:nvSpPr>
          <p:cNvPr id="4" name="Content Placeholder 2">
            <a:extLst>
              <a:ext uri="{FF2B5EF4-FFF2-40B4-BE49-F238E27FC236}">
                <a16:creationId xmlns:a16="http://schemas.microsoft.com/office/drawing/2014/main" id="{F1ECF9C5-FABA-CCF9-66E2-9F8BA027D3BD}"/>
              </a:ext>
            </a:extLst>
          </p:cNvPr>
          <p:cNvSpPr txBox="1">
            <a:spLocks/>
          </p:cNvSpPr>
          <p:nvPr/>
        </p:nvSpPr>
        <p:spPr>
          <a:xfrm>
            <a:off x="1177714" y="1495325"/>
            <a:ext cx="10873208" cy="452596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lnSpc>
                <a:spcPct val="130000"/>
              </a:lnSpc>
              <a:spcBef>
                <a:spcPts val="400"/>
              </a:spcBef>
              <a:spcAft>
                <a:spcPts val="300"/>
              </a:spcAft>
            </a:pPr>
            <a:r>
              <a:rPr lang="vi-VN" sz="2000" b="1">
                <a:solidFill>
                  <a:srgbClr val="404040"/>
                </a:solidFill>
                <a:latin typeface="Montserrat" pitchFamily="2" charset="77"/>
                <a:ea typeface="Times New Roman" panose="02020603050405020304" pitchFamily="18" charset="0"/>
              </a:rPr>
              <a:t>Purpose: </a:t>
            </a:r>
            <a:r>
              <a:rPr lang="vi-VN" sz="2000">
                <a:solidFill>
                  <a:srgbClr val="404040"/>
                </a:solidFill>
                <a:latin typeface="Montserrat" pitchFamily="2" charset="77"/>
                <a:ea typeface="Times New Roman" panose="02020603050405020304" pitchFamily="18" charset="0"/>
              </a:rPr>
              <a:t>involves using different marketing research techniques to find out the needs of the business and audience, whether it’s a website, mobile site, app or company social page </a:t>
            </a:r>
            <a:r>
              <a:rPr lang="vi-VN" sz="2000">
                <a:solidFill>
                  <a:srgbClr val="404040"/>
                </a:solidFill>
                <a:latin typeface="Montserrat" pitchFamily="2" charset="77"/>
                <a:ea typeface="Times New Roman" panose="02020603050405020304" pitchFamily="18" charset="0"/>
                <a:sym typeface="Wingdings" pitchFamily="2" charset="2"/>
              </a:rPr>
              <a:t> to identify requirements for </a:t>
            </a:r>
            <a:r>
              <a:rPr lang="vi-VN" sz="2000">
                <a:solidFill>
                  <a:srgbClr val="C00000"/>
                </a:solidFill>
                <a:latin typeface="Montserrat" pitchFamily="2" charset="77"/>
              </a:rPr>
              <a:t>user–centred design alongside with marketing–led site design.</a:t>
            </a:r>
          </a:p>
        </p:txBody>
      </p:sp>
    </p:spTree>
    <p:extLst>
      <p:ext uri="{BB962C8B-B14F-4D97-AF65-F5344CB8AC3E}">
        <p14:creationId xmlns:p14="http://schemas.microsoft.com/office/powerpoint/2010/main" val="1284524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7D468-1E59-53F5-1B47-22A2055714B2}"/>
              </a:ext>
            </a:extLst>
          </p:cNvPr>
          <p:cNvSpPr>
            <a:spLocks noGrp="1"/>
          </p:cNvSpPr>
          <p:nvPr>
            <p:ph type="title"/>
          </p:nvPr>
        </p:nvSpPr>
        <p:spPr/>
        <p:txBody>
          <a:bodyPr>
            <a:normAutofit/>
          </a:bodyPr>
          <a:lstStyle/>
          <a:p>
            <a:r>
              <a:rPr lang="en-US" sz="3600"/>
              <a:t>Defining site or app requirements </a:t>
            </a:r>
            <a:r>
              <a:rPr lang="en-US" sz="3200"/>
              <a:t>(cont.)</a:t>
            </a:r>
            <a:endParaRPr lang="en-VN" sz="3600"/>
          </a:p>
        </p:txBody>
      </p:sp>
      <p:sp>
        <p:nvSpPr>
          <p:cNvPr id="3" name="Content Placeholder 2">
            <a:extLst>
              <a:ext uri="{FF2B5EF4-FFF2-40B4-BE49-F238E27FC236}">
                <a16:creationId xmlns:a16="http://schemas.microsoft.com/office/drawing/2014/main" id="{D3DE0EEB-3176-81AA-F3D1-36712321DDBA}"/>
              </a:ext>
            </a:extLst>
          </p:cNvPr>
          <p:cNvSpPr>
            <a:spLocks noGrp="1"/>
          </p:cNvSpPr>
          <p:nvPr>
            <p:ph idx="1"/>
          </p:nvPr>
        </p:nvSpPr>
        <p:spPr/>
        <p:txBody>
          <a:bodyPr>
            <a:normAutofit/>
          </a:bodyPr>
          <a:lstStyle/>
          <a:p>
            <a:pPr marL="228600" indent="-228600">
              <a:lnSpc>
                <a:spcPct val="130000"/>
              </a:lnSpc>
              <a:spcBef>
                <a:spcPts val="400"/>
              </a:spcBef>
              <a:spcAft>
                <a:spcPts val="300"/>
              </a:spcAft>
            </a:pPr>
            <a:r>
              <a:rPr lang="vi-VN" sz="2800" b="1">
                <a:solidFill>
                  <a:srgbClr val="404040"/>
                </a:solidFill>
                <a:latin typeface="Montserrat" pitchFamily="2" charset="77"/>
              </a:rPr>
              <a:t>Analysis phase:   </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User analysis: who, which, why, how, what?</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Business requirements: Customer acquisition, customer conversion, Customer retention, Service quality, Branding</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Usability requirements: </a:t>
            </a:r>
            <a:r>
              <a:rPr lang="en-GB" sz="2000">
                <a:solidFill>
                  <a:srgbClr val="404040"/>
                </a:solidFill>
                <a:latin typeface="Montserrat" pitchFamily="2" charset="77"/>
              </a:rPr>
              <a:t>expert review, user testing</a:t>
            </a:r>
          </a:p>
          <a:p>
            <a:pPr marL="342900" indent="-342900">
              <a:lnSpc>
                <a:spcPct val="130000"/>
              </a:lnSpc>
              <a:spcBef>
                <a:spcPts val="400"/>
              </a:spcBef>
              <a:spcAft>
                <a:spcPts val="300"/>
              </a:spcAft>
              <a:buFont typeface="Arial" panose="020B0604020202020204" pitchFamily="34" charset="0"/>
              <a:buChar char="•"/>
            </a:pPr>
            <a:r>
              <a:rPr lang="en-GB" sz="2000">
                <a:solidFill>
                  <a:srgbClr val="404040"/>
                </a:solidFill>
                <a:latin typeface="Montserrat" pitchFamily="2" charset="77"/>
              </a:rPr>
              <a:t>Digital accessibility requirements</a:t>
            </a:r>
          </a:p>
          <a:p>
            <a:pPr marL="342900" indent="-342900">
              <a:lnSpc>
                <a:spcPct val="130000"/>
              </a:lnSpc>
              <a:spcBef>
                <a:spcPts val="400"/>
              </a:spcBef>
              <a:spcAft>
                <a:spcPts val="300"/>
              </a:spcAft>
              <a:buFont typeface="Arial" panose="020B0604020202020204" pitchFamily="34" charset="0"/>
              <a:buChar char="•"/>
            </a:pPr>
            <a:r>
              <a:rPr lang="en-GB" sz="2000">
                <a:solidFill>
                  <a:srgbClr val="404040"/>
                </a:solidFill>
                <a:latin typeface="Montserrat" pitchFamily="2" charset="77"/>
              </a:rPr>
              <a:t>Personalisation</a:t>
            </a:r>
          </a:p>
          <a:p>
            <a:pPr marL="342900" indent="-342900">
              <a:lnSpc>
                <a:spcPct val="130000"/>
              </a:lnSpc>
              <a:spcBef>
                <a:spcPts val="400"/>
              </a:spcBef>
              <a:spcAft>
                <a:spcPts val="300"/>
              </a:spcAft>
              <a:buFont typeface="Arial" panose="020B0604020202020204" pitchFamily="34" charset="0"/>
              <a:buChar char="•"/>
            </a:pPr>
            <a:r>
              <a:rPr lang="en-GB" sz="2000">
                <a:solidFill>
                  <a:srgbClr val="404040"/>
                </a:solidFill>
                <a:latin typeface="Montserrat" pitchFamily="2" charset="77"/>
              </a:rPr>
              <a:t>Localization and cultural customisation</a:t>
            </a:r>
          </a:p>
          <a:p>
            <a:pPr marL="342900" indent="-342900">
              <a:lnSpc>
                <a:spcPct val="130000"/>
              </a:lnSpc>
              <a:spcBef>
                <a:spcPts val="400"/>
              </a:spcBef>
              <a:spcAft>
                <a:spcPts val="300"/>
              </a:spcAft>
              <a:buFont typeface="Arial" panose="020B0604020202020204" pitchFamily="34" charset="0"/>
              <a:buChar char="•"/>
            </a:pPr>
            <a:r>
              <a:rPr lang="en-GB" sz="2000">
                <a:solidFill>
                  <a:srgbClr val="404040"/>
                </a:solidFill>
                <a:latin typeface="Montserrat" pitchFamily="2" charset="77"/>
              </a:rPr>
              <a:t>Reviewing competitors’ websites</a:t>
            </a:r>
          </a:p>
        </p:txBody>
      </p:sp>
    </p:spTree>
    <p:extLst>
      <p:ext uri="{BB962C8B-B14F-4D97-AF65-F5344CB8AC3E}">
        <p14:creationId xmlns:p14="http://schemas.microsoft.com/office/powerpoint/2010/main" val="3727282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fr-FR" sz="2800" dirty="0">
                <a:solidFill>
                  <a:srgbClr val="007BA4"/>
                </a:solidFill>
              </a:rPr>
              <a:t>Figure 7.10 </a:t>
            </a:r>
            <a:r>
              <a:rPr lang="fr-FR" sz="2800" dirty="0" err="1">
                <a:solidFill>
                  <a:srgbClr val="007BA4"/>
                </a:solidFill>
              </a:rPr>
              <a:t>Personalisation</a:t>
            </a:r>
            <a:r>
              <a:rPr lang="fr-FR" sz="2800" dirty="0">
                <a:solidFill>
                  <a:srgbClr val="007BA4"/>
                </a:solidFill>
              </a:rPr>
              <a:t> </a:t>
            </a:r>
            <a:r>
              <a:rPr lang="fr-FR" sz="2800" dirty="0" err="1">
                <a:solidFill>
                  <a:srgbClr val="007BA4"/>
                </a:solidFill>
              </a:rPr>
              <a:t>pyramid</a:t>
            </a:r>
            <a:r>
              <a:rPr lang="fr-FR" sz="2800" dirty="0">
                <a:solidFill>
                  <a:srgbClr val="007BA4"/>
                </a:solidFill>
              </a:rPr>
              <a:t> web site</a:t>
            </a:r>
            <a:endParaRPr lang="en-GB" sz="2800" dirty="0">
              <a:solidFill>
                <a:srgbClr val="007BA4"/>
              </a:solidFill>
            </a:endParaRPr>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495600" y="1394306"/>
            <a:ext cx="8037674" cy="4511854"/>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9680156" y="6272445"/>
            <a:ext cx="2199641" cy="261610"/>
          </a:xfrm>
          <a:prstGeom prst="rect">
            <a:avLst/>
          </a:prstGeom>
        </p:spPr>
        <p:txBody>
          <a:bodyPr wrap="none">
            <a:spAutoFit/>
          </a:bodyPr>
          <a:lstStyle/>
          <a:p>
            <a:r>
              <a:rPr lang="en-IN" sz="1100" i="1" dirty="0">
                <a:latin typeface="+mj-lt"/>
              </a:rPr>
              <a:t>Source</a:t>
            </a:r>
            <a:r>
              <a:rPr lang="en-IN" sz="1100" dirty="0">
                <a:latin typeface="+mj-lt"/>
              </a:rPr>
              <a:t>: </a:t>
            </a:r>
            <a:r>
              <a:rPr lang="en-IN" sz="1100" dirty="0" err="1">
                <a:latin typeface="+mj-lt"/>
              </a:rPr>
              <a:t>Monetate</a:t>
            </a:r>
            <a:r>
              <a:rPr lang="en-IN" sz="1100" dirty="0">
                <a:latin typeface="+mj-lt"/>
              </a:rPr>
              <a:t>, with permission.</a:t>
            </a:r>
            <a:endParaRPr lang="en-IN" sz="3200" dirty="0">
              <a:latin typeface="+mj-lt"/>
            </a:endParaRPr>
          </a:p>
        </p:txBody>
      </p:sp>
    </p:spTree>
    <p:extLst>
      <p:ext uri="{BB962C8B-B14F-4D97-AF65-F5344CB8AC3E}">
        <p14:creationId xmlns:p14="http://schemas.microsoft.com/office/powerpoint/2010/main" val="3202084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2800" dirty="0">
                <a:solidFill>
                  <a:srgbClr val="007BA4"/>
                </a:solidFill>
              </a:rPr>
              <a:t>Figure 7.11 The continuum of translation types</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703512" y="1655222"/>
            <a:ext cx="9703745" cy="4366066"/>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10272464" y="6335742"/>
            <a:ext cx="1467068" cy="261610"/>
          </a:xfrm>
          <a:prstGeom prst="rect">
            <a:avLst/>
          </a:prstGeom>
        </p:spPr>
        <p:txBody>
          <a:bodyPr wrap="none">
            <a:spAutoFit/>
          </a:bodyPr>
          <a:lstStyle/>
          <a:p>
            <a:r>
              <a:rPr lang="en-IN" sz="1100" i="1" dirty="0">
                <a:latin typeface="+mj-lt"/>
              </a:rPr>
              <a:t>Source</a:t>
            </a:r>
            <a:r>
              <a:rPr lang="en-IN" sz="1100" dirty="0">
                <a:latin typeface="+mj-lt"/>
              </a:rPr>
              <a:t>: Chaffey (2017)</a:t>
            </a:r>
            <a:endParaRPr lang="en-IN" sz="3200" dirty="0">
              <a:latin typeface="+mj-lt"/>
            </a:endParaRPr>
          </a:p>
        </p:txBody>
      </p:sp>
    </p:spTree>
    <p:extLst>
      <p:ext uri="{BB962C8B-B14F-4D97-AF65-F5344CB8AC3E}">
        <p14:creationId xmlns:p14="http://schemas.microsoft.com/office/powerpoint/2010/main" val="3262786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7D468-1E59-53F5-1B47-22A2055714B2}"/>
              </a:ext>
            </a:extLst>
          </p:cNvPr>
          <p:cNvSpPr>
            <a:spLocks noGrp="1"/>
          </p:cNvSpPr>
          <p:nvPr>
            <p:ph type="title"/>
          </p:nvPr>
        </p:nvSpPr>
        <p:spPr/>
        <p:txBody>
          <a:bodyPr>
            <a:normAutofit/>
          </a:bodyPr>
          <a:lstStyle/>
          <a:p>
            <a:r>
              <a:rPr lang="en-US" sz="3600"/>
              <a:t>Designing the information architecture</a:t>
            </a:r>
            <a:endParaRPr lang="en-VN" sz="3600"/>
          </a:p>
        </p:txBody>
      </p:sp>
      <p:sp>
        <p:nvSpPr>
          <p:cNvPr id="3" name="Content Placeholder 2">
            <a:extLst>
              <a:ext uri="{FF2B5EF4-FFF2-40B4-BE49-F238E27FC236}">
                <a16:creationId xmlns:a16="http://schemas.microsoft.com/office/drawing/2014/main" id="{D3DE0EEB-3176-81AA-F3D1-36712321DDBA}"/>
              </a:ext>
            </a:extLst>
          </p:cNvPr>
          <p:cNvSpPr>
            <a:spLocks noGrp="1"/>
          </p:cNvSpPr>
          <p:nvPr>
            <p:ph idx="1"/>
          </p:nvPr>
        </p:nvSpPr>
        <p:spPr/>
        <p:txBody>
          <a:bodyPr>
            <a:normAutofit fontScale="77500" lnSpcReduction="20000"/>
          </a:bodyPr>
          <a:lstStyle/>
          <a:p>
            <a:pPr marL="228600" indent="-228600">
              <a:lnSpc>
                <a:spcPct val="130000"/>
              </a:lnSpc>
              <a:spcBef>
                <a:spcPts val="400"/>
              </a:spcBef>
              <a:spcAft>
                <a:spcPts val="300"/>
              </a:spcAft>
            </a:pPr>
            <a:r>
              <a:rPr lang="vi-VN" sz="2600" b="1">
                <a:solidFill>
                  <a:srgbClr val="404040"/>
                </a:solidFill>
              </a:rPr>
              <a:t>Purpose: </a:t>
            </a:r>
            <a:r>
              <a:rPr lang="en-US" sz="2600">
                <a:effectLst/>
              </a:rPr>
              <a:t>The combination of organization, labelling, and navigation schemes constituting an information system. </a:t>
            </a:r>
            <a:endParaRPr lang="en-US" sz="2600"/>
          </a:p>
          <a:p>
            <a:pPr marL="228600" indent="-228600">
              <a:lnSpc>
                <a:spcPct val="130000"/>
              </a:lnSpc>
              <a:spcBef>
                <a:spcPts val="400"/>
              </a:spcBef>
              <a:spcAft>
                <a:spcPts val="300"/>
              </a:spcAft>
            </a:pPr>
            <a:r>
              <a:rPr lang="vi-VN" sz="2800" b="1">
                <a:solidFill>
                  <a:srgbClr val="404040"/>
                </a:solidFill>
                <a:latin typeface="Montserrat" pitchFamily="2" charset="77"/>
              </a:rPr>
              <a:t> </a:t>
            </a:r>
            <a:r>
              <a:rPr lang="vi-VN" sz="2600" b="1">
                <a:solidFill>
                  <a:srgbClr val="404040"/>
                </a:solidFill>
              </a:rPr>
              <a:t>Benefits: </a:t>
            </a:r>
            <a:endParaRPr lang="vi-VN" sz="2800" b="1">
              <a:solidFill>
                <a:srgbClr val="404040"/>
              </a:solidFill>
            </a:endParaRP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A defined structure and categorisation of information will support user and organisation goals, i.e. it is a vital aspect of usability.</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It helps increase ‘flow’ on the site – a user’s mental model of where to find content should mirror that of the content on the website.</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Search engine optimization – a higher listing in the search rankings can often be used through organizing and labeling information in a structured way.</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Applicable for integrating offline communications – offline communications such as ads or direct mail can link to a product or campaign landing page to help achieve direct response, sometimes known as ‘web response’. </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Related content can be grouped to measure the effectiveness of a website as part of design for analysis.</a:t>
            </a:r>
          </a:p>
          <a:p>
            <a:pPr marL="342900" indent="-342900">
              <a:lnSpc>
                <a:spcPct val="130000"/>
              </a:lnSpc>
              <a:spcBef>
                <a:spcPts val="400"/>
              </a:spcBef>
              <a:spcAft>
                <a:spcPts val="300"/>
              </a:spcAft>
              <a:buFont typeface="Arial" panose="020B0604020202020204" pitchFamily="34" charset="0"/>
              <a:buChar char="•"/>
            </a:pPr>
            <a:endParaRPr lang="en-GB" sz="2000">
              <a:solidFill>
                <a:srgbClr val="404040"/>
              </a:solidFill>
              <a:latin typeface="Montserrat" pitchFamily="2" charset="77"/>
            </a:endParaRPr>
          </a:p>
        </p:txBody>
      </p:sp>
    </p:spTree>
    <p:extLst>
      <p:ext uri="{BB962C8B-B14F-4D97-AF65-F5344CB8AC3E}">
        <p14:creationId xmlns:p14="http://schemas.microsoft.com/office/powerpoint/2010/main" val="186451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260648"/>
            <a:ext cx="10515600" cy="1054972"/>
          </a:xfrm>
        </p:spPr>
        <p:txBody>
          <a:bodyPr>
            <a:normAutofit/>
          </a:bodyPr>
          <a:lstStyle/>
          <a:p>
            <a:pPr algn="ctr"/>
            <a:r>
              <a:rPr lang="en-US" sz="2800" dirty="0">
                <a:solidFill>
                  <a:srgbClr val="007BA4"/>
                </a:solidFill>
              </a:rPr>
              <a:t>Figure 7.12 Site structure diagram (blueprint) showing layout and relationships between pages</a:t>
            </a:r>
            <a:endParaRPr lang="en-GB" sz="2800" dirty="0">
              <a:solidFill>
                <a:srgbClr val="007BA4"/>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65078" y="1223489"/>
            <a:ext cx="5411242" cy="55178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47020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latin typeface="Montserrat" pitchFamily="2" charset="77"/>
                <a:cs typeface="Arial" panose="020B0604020202020204" pitchFamily="34" charset="0"/>
              </a:rPr>
              <a:t>Learning objectives</a:t>
            </a:r>
            <a:endParaRPr lang="en-GB" sz="3200" dirty="0">
              <a:solidFill>
                <a:srgbClr val="007BA4"/>
              </a:solidFill>
            </a:endParaRPr>
          </a:p>
        </p:txBody>
      </p:sp>
      <p:sp>
        <p:nvSpPr>
          <p:cNvPr id="3" name="Content Placeholder 2"/>
          <p:cNvSpPr>
            <a:spLocks noGrp="1"/>
          </p:cNvSpPr>
          <p:nvPr>
            <p:ph idx="1"/>
          </p:nvPr>
        </p:nvSpPr>
        <p:spPr/>
        <p:txBody>
          <a:bodyPr vert="horz" lIns="91440" tIns="45720" rIns="91440" bIns="45720" rtlCol="0" anchor="t">
            <a:normAutofit/>
          </a:bodyPr>
          <a:lstStyle/>
          <a:p>
            <a:pPr>
              <a:buFont typeface="Arial" panose="020B0604020202020204" pitchFamily="34" charset="0"/>
              <a:buChar char="•"/>
            </a:pPr>
            <a:r>
              <a:rPr lang="en-US" sz="2000">
                <a:effectLst/>
              </a:rPr>
              <a:t>Describe the different stages and processes needed to create an effective website, mobile app or social media presence and to optimize its performance</a:t>
            </a:r>
          </a:p>
          <a:p>
            <a:pPr>
              <a:buFont typeface="Arial" panose="020B0604020202020204" pitchFamily="34" charset="0"/>
              <a:buChar char="•"/>
            </a:pPr>
            <a:r>
              <a:rPr lang="en-US" sz="2000">
                <a:effectLst/>
              </a:rPr>
              <a:t> Define the success factors that contribute to an effective digital experience delivered as a website, mobile app, or where relevant, in-store, virtual, or augmented reality</a:t>
            </a:r>
          </a:p>
        </p:txBody>
      </p:sp>
    </p:spTree>
    <p:extLst>
      <p:ext uri="{BB962C8B-B14F-4D97-AF65-F5344CB8AC3E}">
        <p14:creationId xmlns:p14="http://schemas.microsoft.com/office/powerpoint/2010/main" val="3661686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438" y="324875"/>
            <a:ext cx="10515600" cy="871877"/>
          </a:xfrm>
        </p:spPr>
        <p:txBody>
          <a:bodyPr>
            <a:normAutofit/>
          </a:bodyPr>
          <a:lstStyle/>
          <a:p>
            <a:pPr algn="ctr"/>
            <a:r>
              <a:rPr lang="en-US" sz="2800" dirty="0">
                <a:solidFill>
                  <a:srgbClr val="007BA4"/>
                </a:solidFill>
              </a:rPr>
              <a:t>Figure 7.13 Example wireframe for a children’s toy site</a:t>
            </a:r>
            <a:endParaRPr lang="en-GB" sz="2800" dirty="0">
              <a:solidFill>
                <a:srgbClr val="007BA4"/>
              </a:solidFill>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03712" y="1268760"/>
            <a:ext cx="6175907" cy="55172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64621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41040" y="332129"/>
            <a:ext cx="10515600" cy="792615"/>
          </a:xfrm>
        </p:spPr>
        <p:txBody>
          <a:bodyPr anchor="b">
            <a:normAutofit/>
          </a:bodyPr>
          <a:lstStyle/>
          <a:p>
            <a:r>
              <a:rPr lang="en-GB" sz="3200"/>
              <a:t>Designing the user experience</a:t>
            </a:r>
          </a:p>
        </p:txBody>
      </p:sp>
      <p:sp>
        <p:nvSpPr>
          <p:cNvPr id="3" name="Content Placeholder 2"/>
          <p:cNvSpPr>
            <a:spLocks noGrp="1"/>
          </p:cNvSpPr>
          <p:nvPr>
            <p:ph idx="1"/>
          </p:nvPr>
        </p:nvSpPr>
        <p:spPr>
          <a:xfrm>
            <a:off x="1341755" y="1584960"/>
            <a:ext cx="6122397" cy="4933705"/>
          </a:xfrm>
        </p:spPr>
        <p:txBody>
          <a:bodyPr anchor="t">
            <a:normAutofit fontScale="85000" lnSpcReduction="10000"/>
          </a:bodyPr>
          <a:lstStyle/>
          <a:p>
            <a:pPr marL="285750" indent="-285750">
              <a:lnSpc>
                <a:spcPct val="130000"/>
              </a:lnSpc>
              <a:spcBef>
                <a:spcPts val="400"/>
              </a:spcBef>
              <a:spcAft>
                <a:spcPts val="300"/>
              </a:spcAft>
              <a:buClr>
                <a:srgbClr val="007BA4"/>
              </a:buClr>
              <a:buFont typeface="Arial" panose="020B0604020202020204" pitchFamily="34" charset="0"/>
              <a:buChar char="•"/>
            </a:pPr>
            <a:r>
              <a:rPr lang="en-GB" sz="2000" dirty="0">
                <a:solidFill>
                  <a:srgbClr val="404040"/>
                </a:solidFill>
                <a:latin typeface="Montserrat" pitchFamily="2" charset="77"/>
              </a:rPr>
              <a:t>User-centered design: Design based on optimising the user experience according to all factors, including the user interface.</a:t>
            </a:r>
            <a:endParaRPr lang="en-GB" sz="2000">
              <a:solidFill>
                <a:srgbClr val="404040"/>
              </a:solidFill>
              <a:latin typeface="Montserrat" pitchFamily="2" charset="77"/>
            </a:endParaRPr>
          </a:p>
          <a:p>
            <a:pPr marL="285750" indent="-285750">
              <a:lnSpc>
                <a:spcPct val="130000"/>
              </a:lnSpc>
              <a:spcBef>
                <a:spcPts val="400"/>
              </a:spcBef>
              <a:spcAft>
                <a:spcPts val="300"/>
              </a:spcAft>
              <a:buClr>
                <a:srgbClr val="007BA4"/>
              </a:buClr>
              <a:buFont typeface="Arial" panose="020B0604020202020204" pitchFamily="34" charset="0"/>
              <a:buChar char="•"/>
            </a:pPr>
            <a:r>
              <a:rPr lang="en-GB" sz="2000" dirty="0">
                <a:solidFill>
                  <a:srgbClr val="404040"/>
                </a:solidFill>
                <a:latin typeface="Montserrat" pitchFamily="2" charset="77"/>
              </a:rPr>
              <a:t>Elements of digital experience design</a:t>
            </a:r>
            <a:endParaRPr lang="en-GB" sz="1700" dirty="0">
              <a:solidFill>
                <a:srgbClr val="404040"/>
              </a:solidFill>
              <a:latin typeface="Montserrat" pitchFamily="2" charset="77"/>
            </a:endParaRPr>
          </a:p>
          <a:p>
            <a:pPr marL="685800" lvl="2">
              <a:lnSpc>
                <a:spcPct val="130000"/>
              </a:lnSpc>
              <a:spcBef>
                <a:spcPts val="400"/>
              </a:spcBef>
              <a:spcAft>
                <a:spcPts val="300"/>
              </a:spcAft>
              <a:buClr>
                <a:srgbClr val="007BA4"/>
              </a:buClr>
            </a:pPr>
            <a:r>
              <a:rPr lang="en-GB" sz="1700" dirty="0">
                <a:solidFill>
                  <a:srgbClr val="404040"/>
                </a:solidFill>
                <a:latin typeface="Montserrat" pitchFamily="2" charset="77"/>
              </a:rPr>
              <a:t>Site design and structure – the overall structure of the site.</a:t>
            </a:r>
          </a:p>
          <a:p>
            <a:pPr marL="685800" lvl="2">
              <a:lnSpc>
                <a:spcPct val="130000"/>
              </a:lnSpc>
              <a:spcBef>
                <a:spcPts val="400"/>
              </a:spcBef>
              <a:spcAft>
                <a:spcPts val="300"/>
              </a:spcAft>
              <a:buClr>
                <a:srgbClr val="007BA4"/>
              </a:buClr>
            </a:pPr>
            <a:r>
              <a:rPr lang="en-GB" sz="1700" dirty="0">
                <a:solidFill>
                  <a:srgbClr val="404040"/>
                </a:solidFill>
                <a:latin typeface="Montserrat" pitchFamily="2" charset="77"/>
              </a:rPr>
              <a:t>Page design – the layout of individual pages.</a:t>
            </a:r>
          </a:p>
          <a:p>
            <a:pPr marL="685800" lvl="2">
              <a:lnSpc>
                <a:spcPct val="130000"/>
              </a:lnSpc>
              <a:spcBef>
                <a:spcPts val="400"/>
              </a:spcBef>
              <a:spcAft>
                <a:spcPts val="300"/>
              </a:spcAft>
              <a:buClr>
                <a:srgbClr val="007BA4"/>
              </a:buClr>
            </a:pPr>
            <a:r>
              <a:rPr lang="en-GB" sz="1700" dirty="0">
                <a:solidFill>
                  <a:srgbClr val="404040"/>
                </a:solidFill>
                <a:latin typeface="Montserrat" pitchFamily="2" charset="77"/>
              </a:rPr>
              <a:t>Content design – how the text and graphic content on each page is designed.</a:t>
            </a:r>
          </a:p>
          <a:p>
            <a:pPr marL="285750" lvl="2" indent="-285750">
              <a:lnSpc>
                <a:spcPct val="130000"/>
              </a:lnSpc>
              <a:spcBef>
                <a:spcPts val="400"/>
              </a:spcBef>
              <a:spcAft>
                <a:spcPts val="300"/>
              </a:spcAft>
              <a:buClr>
                <a:srgbClr val="007BA4"/>
              </a:buClr>
              <a:buSzPct val="70000"/>
              <a:buFont typeface="Arial" panose="020B0604020202020204" pitchFamily="34" charset="0"/>
              <a:buChar char="•"/>
            </a:pPr>
            <a:r>
              <a:rPr lang="en-GB" sz="2100" dirty="0">
                <a:solidFill>
                  <a:srgbClr val="404040"/>
                </a:solidFill>
                <a:latin typeface="Montserrat" pitchFamily="2" charset="77"/>
              </a:rPr>
              <a:t>Site navigation schemes</a:t>
            </a:r>
          </a:p>
          <a:p>
            <a:pPr>
              <a:lnSpc>
                <a:spcPct val="130000"/>
              </a:lnSpc>
              <a:spcBef>
                <a:spcPts val="400"/>
              </a:spcBef>
              <a:spcAft>
                <a:spcPts val="300"/>
              </a:spcAft>
              <a:buClr>
                <a:srgbClr val="007BA4"/>
              </a:buClr>
            </a:pPr>
            <a:r>
              <a:rPr lang="en-GB" sz="2200" b="1">
                <a:solidFill>
                  <a:srgbClr val="404040"/>
                </a:solidFill>
                <a:latin typeface="Montserrat" pitchFamily="2" charset="77"/>
              </a:rPr>
              <a:t>Other elements:</a:t>
            </a:r>
          </a:p>
          <a:p>
            <a:pPr marL="285750" indent="-285750">
              <a:lnSpc>
                <a:spcPct val="130000"/>
              </a:lnSpc>
              <a:spcBef>
                <a:spcPts val="400"/>
              </a:spcBef>
              <a:spcAft>
                <a:spcPts val="300"/>
              </a:spcAft>
              <a:buClr>
                <a:srgbClr val="007BA4"/>
              </a:buClr>
              <a:buFont typeface="Arial" panose="020B0604020202020204" pitchFamily="34" charset="0"/>
              <a:buChar char="•"/>
            </a:pPr>
            <a:r>
              <a:rPr lang="en-GB" sz="2000">
                <a:solidFill>
                  <a:srgbClr val="404040"/>
                </a:solidFill>
                <a:latin typeface="Montserrat" pitchFamily="2" charset="77"/>
              </a:rPr>
              <a:t>Mobile design requirements and techniques</a:t>
            </a:r>
          </a:p>
          <a:p>
            <a:pPr marL="285750" indent="-285750">
              <a:lnSpc>
                <a:spcPct val="130000"/>
              </a:lnSpc>
              <a:spcBef>
                <a:spcPts val="400"/>
              </a:spcBef>
              <a:spcAft>
                <a:spcPts val="300"/>
              </a:spcAft>
              <a:buClr>
                <a:srgbClr val="007BA4"/>
              </a:buClr>
              <a:buFont typeface="Arial" panose="020B0604020202020204" pitchFamily="34" charset="0"/>
              <a:buChar char="•"/>
            </a:pPr>
            <a:r>
              <a:rPr lang="en-GB" sz="2000">
                <a:solidFill>
                  <a:srgbClr val="404040"/>
                </a:solidFill>
                <a:latin typeface="Montserrat" pitchFamily="2" charset="77"/>
              </a:rPr>
              <a:t>Internet of things - IoT</a:t>
            </a:r>
          </a:p>
          <a:p>
            <a:pPr marL="285750" indent="-285750">
              <a:lnSpc>
                <a:spcPct val="130000"/>
              </a:lnSpc>
              <a:spcBef>
                <a:spcPts val="400"/>
              </a:spcBef>
              <a:spcAft>
                <a:spcPts val="300"/>
              </a:spcAft>
              <a:buClr>
                <a:srgbClr val="007BA4"/>
              </a:buClr>
              <a:buFont typeface="Arial" panose="020B0604020202020204" pitchFamily="34" charset="0"/>
              <a:buChar char="•"/>
            </a:pPr>
            <a:r>
              <a:rPr lang="en-GB" sz="2000">
                <a:solidFill>
                  <a:srgbClr val="404040"/>
                </a:solidFill>
                <a:latin typeface="Montserrat" pitchFamily="2" charset="77"/>
              </a:rPr>
              <a:t>Virtual reality and augmented reality</a:t>
            </a:r>
          </a:p>
          <a:p>
            <a:pPr marL="656100" lvl="1" indent="0">
              <a:lnSpc>
                <a:spcPct val="130000"/>
              </a:lnSpc>
              <a:spcBef>
                <a:spcPts val="400"/>
              </a:spcBef>
              <a:spcAft>
                <a:spcPts val="300"/>
              </a:spcAft>
              <a:buClr>
                <a:srgbClr val="007BA4"/>
              </a:buClr>
              <a:buNone/>
            </a:pPr>
            <a:endParaRPr lang="en-GB" sz="1800" b="1">
              <a:solidFill>
                <a:srgbClr val="404040"/>
              </a:solidFill>
              <a:latin typeface="Montserrat" pitchFamily="2" charset="77"/>
            </a:endParaRPr>
          </a:p>
        </p:txBody>
      </p:sp>
      <p:pic>
        <p:nvPicPr>
          <p:cNvPr id="4" name="Picture 3">
            <a:extLst>
              <a:ext uri="{FF2B5EF4-FFF2-40B4-BE49-F238E27FC236}">
                <a16:creationId xmlns:a16="http://schemas.microsoft.com/office/drawing/2014/main" id="{88C3A104-5203-4A2E-FD48-D36891B5D9A3}"/>
              </a:ext>
            </a:extLst>
          </p:cNvPr>
          <p:cNvPicPr>
            <a:picLocks noChangeAspect="1"/>
          </p:cNvPicPr>
          <p:nvPr/>
        </p:nvPicPr>
        <p:blipFill>
          <a:blip r:embed="rId3"/>
          <a:stretch>
            <a:fillRect/>
          </a:stretch>
        </p:blipFill>
        <p:spPr>
          <a:xfrm>
            <a:off x="7320136" y="1284916"/>
            <a:ext cx="4701973" cy="5249905"/>
          </a:xfrm>
          <a:prstGeom prst="rect">
            <a:avLst/>
          </a:prstGeom>
        </p:spPr>
      </p:pic>
    </p:spTree>
    <p:extLst>
      <p:ext uri="{BB962C8B-B14F-4D97-AF65-F5344CB8AC3E}">
        <p14:creationId xmlns:p14="http://schemas.microsoft.com/office/powerpoint/2010/main" val="3387352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GB" sz="2400">
                <a:solidFill>
                  <a:srgbClr val="007BA4"/>
                </a:solidFill>
              </a:rPr>
              <a:t>Figure 7.16 Variation between product complexity, customer value and type of online experiences used to deliver service</a:t>
            </a:r>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847528" y="1394306"/>
            <a:ext cx="9672683" cy="490484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004894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C40AA-72CD-B3AD-1167-0801237E1EA9}"/>
              </a:ext>
            </a:extLst>
          </p:cNvPr>
          <p:cNvSpPr>
            <a:spLocks noGrp="1"/>
          </p:cNvSpPr>
          <p:nvPr>
            <p:ph type="title"/>
          </p:nvPr>
        </p:nvSpPr>
        <p:spPr/>
        <p:txBody>
          <a:bodyPr/>
          <a:lstStyle/>
          <a:p>
            <a:r>
              <a:rPr lang="en-US"/>
              <a:t>Content design and managing</a:t>
            </a:r>
            <a:endParaRPr lang="en-VN"/>
          </a:p>
        </p:txBody>
      </p:sp>
      <p:sp>
        <p:nvSpPr>
          <p:cNvPr id="4" name="Content Placeholder 2">
            <a:extLst>
              <a:ext uri="{FF2B5EF4-FFF2-40B4-BE49-F238E27FC236}">
                <a16:creationId xmlns:a16="http://schemas.microsoft.com/office/drawing/2014/main" id="{F1ECF9C5-FABA-CCF9-66E2-9F8BA027D3BD}"/>
              </a:ext>
            </a:extLst>
          </p:cNvPr>
          <p:cNvSpPr txBox="1">
            <a:spLocks/>
          </p:cNvSpPr>
          <p:nvPr/>
        </p:nvSpPr>
        <p:spPr>
          <a:xfrm>
            <a:off x="1127448" y="1166018"/>
            <a:ext cx="10873208" cy="452596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lnSpc>
                <a:spcPct val="130000"/>
              </a:lnSpc>
              <a:spcBef>
                <a:spcPts val="400"/>
              </a:spcBef>
              <a:spcAft>
                <a:spcPts val="300"/>
              </a:spcAft>
            </a:pPr>
            <a:r>
              <a:rPr lang="vi-VN" sz="2000" b="1">
                <a:solidFill>
                  <a:srgbClr val="404040"/>
                </a:solidFill>
                <a:latin typeface="Montserrat" pitchFamily="2" charset="77"/>
                <a:ea typeface="Times New Roman" panose="02020603050405020304" pitchFamily="18" charset="0"/>
              </a:rPr>
              <a:t>Content marketing: </a:t>
            </a:r>
            <a:r>
              <a:rPr lang="vi-VN" sz="2000">
                <a:solidFill>
                  <a:srgbClr val="404040"/>
                </a:solidFill>
                <a:latin typeface="Montserrat" pitchFamily="2" charset="77"/>
                <a:ea typeface="Times New Roman" panose="02020603050405020304" pitchFamily="18" charset="0"/>
              </a:rPr>
              <a:t>The management of text, rich media, audio and video content aimed at engaging customers and prospects to meet business goals published through print and digital media including web and mobile platforms, which is repurposed and syndicated to different forms of web presence such as publisher sites, blogs, social media and comparison sites.</a:t>
            </a:r>
          </a:p>
          <a:p>
            <a:pPr marL="228600" indent="-228600">
              <a:lnSpc>
                <a:spcPct val="130000"/>
              </a:lnSpc>
              <a:spcBef>
                <a:spcPts val="400"/>
              </a:spcBef>
              <a:spcAft>
                <a:spcPts val="300"/>
              </a:spcAft>
            </a:pPr>
            <a:r>
              <a:rPr lang="vi-VN" sz="2000" b="1">
                <a:solidFill>
                  <a:srgbClr val="404040"/>
                </a:solidFill>
                <a:latin typeface="Montserrat" pitchFamily="2" charset="77"/>
              </a:rPr>
              <a:t>Main tasks:   </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Content mapping: Different content types and formats are reviewed for their potential for engaging target audiences through the customer lifecycle. (RACE or TOFU_MOFU_BOFU):</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Content audit: A structured review of the effectiveness of different content types and formats to meet the needs of users and the business, using quantitative and qualitative techniques.</a:t>
            </a:r>
          </a:p>
          <a:p>
            <a:pPr marL="285750" indent="-28575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Managing and testing content</a:t>
            </a:r>
          </a:p>
        </p:txBody>
      </p:sp>
    </p:spTree>
    <p:extLst>
      <p:ext uri="{BB962C8B-B14F-4D97-AF65-F5344CB8AC3E}">
        <p14:creationId xmlns:p14="http://schemas.microsoft.com/office/powerpoint/2010/main" val="30723813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67CE3-7896-39F6-5B0D-57307987B3F1}"/>
              </a:ext>
            </a:extLst>
          </p:cNvPr>
          <p:cNvSpPr>
            <a:spLocks noGrp="1"/>
          </p:cNvSpPr>
          <p:nvPr>
            <p:ph type="title"/>
          </p:nvPr>
        </p:nvSpPr>
        <p:spPr/>
        <p:txBody>
          <a:bodyPr/>
          <a:lstStyle/>
          <a:p>
            <a:endParaRPr lang="en-VN"/>
          </a:p>
        </p:txBody>
      </p:sp>
      <p:pic>
        <p:nvPicPr>
          <p:cNvPr id="11" name="Picture 10">
            <a:extLst>
              <a:ext uri="{FF2B5EF4-FFF2-40B4-BE49-F238E27FC236}">
                <a16:creationId xmlns:a16="http://schemas.microsoft.com/office/drawing/2014/main" id="{4BE3DB51-5298-4544-89BB-EAACA84576F1}"/>
              </a:ext>
            </a:extLst>
          </p:cNvPr>
          <p:cNvPicPr>
            <a:picLocks noChangeAspect="1"/>
          </p:cNvPicPr>
          <p:nvPr/>
        </p:nvPicPr>
        <p:blipFill>
          <a:blip r:embed="rId3"/>
          <a:stretch>
            <a:fillRect/>
          </a:stretch>
        </p:blipFill>
        <p:spPr>
          <a:xfrm>
            <a:off x="1341755" y="134545"/>
            <a:ext cx="9508490" cy="6571872"/>
          </a:xfrm>
          <a:prstGeom prst="rect">
            <a:avLst/>
          </a:prstGeom>
        </p:spPr>
      </p:pic>
    </p:spTree>
    <p:extLst>
      <p:ext uri="{BB962C8B-B14F-4D97-AF65-F5344CB8AC3E}">
        <p14:creationId xmlns:p14="http://schemas.microsoft.com/office/powerpoint/2010/main" val="1677147292"/>
      </p:ext>
    </p:extLst>
  </p:cSld>
  <p:clrMapOvr>
    <a:masterClrMapping/>
  </p:clrMapOvr>
  <p:transition spd="slow">
    <p:push dir="u"/>
  </p:transition>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3.75E-6 2.96296E-6 L -0.09583 0.06574 " pathEditMode="relative" rAng="0" ptsTypes="AA">
                                      <p:cBhvr>
                                        <p:cTn id="6" dur="30000" fill="hold"/>
                                        <p:tgtEl>
                                          <p:spTgt spid="11"/>
                                        </p:tgtEl>
                                        <p:attrNameLst>
                                          <p:attrName>ppt_x</p:attrName>
                                          <p:attrName>ppt_y</p:attrName>
                                        </p:attrNameLst>
                                      </p:cBhvr>
                                      <p:rCtr x="-4792" y="3287"/>
                                    </p:animMotion>
                                  </p:childTnLst>
                                </p:cTn>
                              </p:par>
                              <p:par>
                                <p:cTn id="7" presetID="6" presetClass="emph" presetSubtype="0" accel="50000" decel="50000" fill="hold" nodeType="withEffect">
                                  <p:stCondLst>
                                    <p:cond delay="0"/>
                                  </p:stCondLst>
                                  <p:childTnLst>
                                    <p:animScale>
                                      <p:cBhvr>
                                        <p:cTn id="8" dur="30000" fill="hold"/>
                                        <p:tgtEl>
                                          <p:spTgt spid="11"/>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09583 0.06574 L -3.75E-6 2.96296E-6 " pathEditMode="relative" rAng="0" ptsTypes="AA">
                                      <p:cBhvr>
                                        <p:cTn id="11" dur="30000" fill="hold"/>
                                        <p:tgtEl>
                                          <p:spTgt spid="11"/>
                                        </p:tgtEl>
                                        <p:attrNameLst>
                                          <p:attrName>ppt_x</p:attrName>
                                          <p:attrName>ppt_y</p:attrName>
                                        </p:attrNameLst>
                                      </p:cBhvr>
                                      <p:rCtr x="4792" y="-3287"/>
                                    </p:animMotion>
                                  </p:childTnLst>
                                </p:cTn>
                              </p:par>
                              <p:par>
                                <p:cTn id="12" presetID="6" presetClass="emph" presetSubtype="0" accel="50000" decel="50000" fill="hold" nodeType="withEffect">
                                  <p:stCondLst>
                                    <p:cond delay="5000"/>
                                  </p:stCondLst>
                                  <p:childTnLst>
                                    <p:animScale>
                                      <p:cBhvr>
                                        <p:cTn id="13" dur="30000" fill="hold"/>
                                        <p:tgtEl>
                                          <p:spTgt spid="11"/>
                                        </p:tgtEl>
                                      </p:cBhvr>
                                      <p:by x="150000" y="150000"/>
                                      <p:to x="100000" y="100000"/>
                                    </p:animScale>
                                  </p:childTnLst>
                                </p:cTn>
                              </p:par>
                            </p:childTnLst>
                          </p:cTn>
                        </p:par>
                        <p:par>
                          <p:cTn id="14" fill="hold">
                            <p:stCondLst>
                              <p:cond delay="65000"/>
                            </p:stCondLst>
                            <p:childTnLst>
                              <p:par>
                                <p:cTn id="15" presetID="0" presetClass="path" presetSubtype="0" accel="50000" decel="50000" fill="hold" nodeType="afterEffect">
                                  <p:stCondLst>
                                    <p:cond delay="0"/>
                                  </p:stCondLst>
                                  <p:childTnLst>
                                    <p:animMotion origin="layout" path="M -3.75E-6 2.96296E-6 L -3.75E-6 0.00023 " pathEditMode="relative" rAng="0" ptsTypes="AA">
                                      <p:cBhvr>
                                        <p:cTn id="16" dur="5000" fill="hold"/>
                                        <p:tgtEl>
                                          <p:spTgt spid="11"/>
                                        </p:tgtEl>
                                        <p:attrNameLst>
                                          <p:attrName>ppt_x</p:attrName>
                                          <p:attrName>ppt_y</p:attrName>
                                        </p:attrNameLst>
                                      </p:cBhvr>
                                      <p:rCtr x="0" y="0"/>
                                    </p:animMotion>
                                  </p:childTnLst>
                                </p:cTn>
                              </p:par>
                            </p:childTnLst>
                          </p:cTn>
                        </p:par>
                      </p:childTnLst>
                    </p:cTn>
                  </p:par>
                </p:childTnLst>
              </p:cTn>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3F9AFB-42FF-6F4E-B196-214DEC8077C5}"/>
              </a:ext>
            </a:extLst>
          </p:cNvPr>
          <p:cNvPicPr>
            <a:picLocks noChangeAspect="1"/>
          </p:cNvPicPr>
          <p:nvPr/>
        </p:nvPicPr>
        <p:blipFill>
          <a:blip r:embed="rId3"/>
          <a:stretch>
            <a:fillRect/>
          </a:stretch>
        </p:blipFill>
        <p:spPr>
          <a:xfrm>
            <a:off x="1346954" y="45305"/>
            <a:ext cx="9498091" cy="6767390"/>
          </a:xfrm>
          <a:prstGeom prst="rect">
            <a:avLst/>
          </a:prstGeom>
          <a:ln>
            <a:noFill/>
          </a:ln>
        </p:spPr>
      </p:pic>
    </p:spTree>
    <p:extLst>
      <p:ext uri="{BB962C8B-B14F-4D97-AF65-F5344CB8AC3E}">
        <p14:creationId xmlns:p14="http://schemas.microsoft.com/office/powerpoint/2010/main" val="67500402"/>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EF9A6E-C9D5-BD4F-8C67-244CC5C89E7F}"/>
              </a:ext>
            </a:extLst>
          </p:cNvPr>
          <p:cNvPicPr>
            <a:picLocks noChangeAspect="1"/>
          </p:cNvPicPr>
          <p:nvPr/>
        </p:nvPicPr>
        <p:blipFill>
          <a:blip r:embed="rId3"/>
          <a:stretch>
            <a:fillRect/>
          </a:stretch>
        </p:blipFill>
        <p:spPr>
          <a:xfrm>
            <a:off x="914400" y="288485"/>
            <a:ext cx="9921999" cy="6573325"/>
          </a:xfrm>
          <a:prstGeom prst="rect">
            <a:avLst/>
          </a:prstGeom>
          <a:ln>
            <a:noFill/>
          </a:ln>
        </p:spPr>
      </p:pic>
    </p:spTree>
    <p:extLst>
      <p:ext uri="{BB962C8B-B14F-4D97-AF65-F5344CB8AC3E}">
        <p14:creationId xmlns:p14="http://schemas.microsoft.com/office/powerpoint/2010/main" val="1492464525"/>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9D656F-CB84-AE4E-89A0-DEA02B0F75B4}"/>
              </a:ext>
            </a:extLst>
          </p:cNvPr>
          <p:cNvPicPr>
            <a:picLocks noChangeAspect="1"/>
          </p:cNvPicPr>
          <p:nvPr/>
        </p:nvPicPr>
        <p:blipFill>
          <a:blip r:embed="rId3"/>
          <a:stretch>
            <a:fillRect/>
          </a:stretch>
        </p:blipFill>
        <p:spPr>
          <a:xfrm>
            <a:off x="2927648" y="-16314"/>
            <a:ext cx="6899107" cy="6863969"/>
          </a:xfrm>
          <a:prstGeom prst="rect">
            <a:avLst/>
          </a:prstGeom>
          <a:ln>
            <a:noFill/>
          </a:ln>
        </p:spPr>
      </p:pic>
    </p:spTree>
    <p:extLst>
      <p:ext uri="{BB962C8B-B14F-4D97-AF65-F5344CB8AC3E}">
        <p14:creationId xmlns:p14="http://schemas.microsoft.com/office/powerpoint/2010/main" val="2334337053"/>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descr="Chart&#10;&#10;Description automatically generated with medium confidence">
            <a:extLst>
              <a:ext uri="{FF2B5EF4-FFF2-40B4-BE49-F238E27FC236}">
                <a16:creationId xmlns:a16="http://schemas.microsoft.com/office/drawing/2014/main" id="{1CDF5623-C679-F8F6-3D28-06D02F9F2B46}"/>
              </a:ext>
            </a:extLst>
          </p:cNvPr>
          <p:cNvPicPr>
            <a:picLocks noChangeAspect="1"/>
          </p:cNvPicPr>
          <p:nvPr/>
        </p:nvPicPr>
        <p:blipFill>
          <a:blip r:embed="rId3"/>
          <a:stretch>
            <a:fillRect/>
          </a:stretch>
        </p:blipFill>
        <p:spPr>
          <a:xfrm>
            <a:off x="78394" y="92929"/>
            <a:ext cx="12028684" cy="6326197"/>
          </a:xfrm>
          <a:prstGeom prst="rect">
            <a:avLst/>
          </a:prstGeom>
          <a:ln>
            <a:noFill/>
          </a:ln>
        </p:spPr>
      </p:pic>
      <p:sp>
        <p:nvSpPr>
          <p:cNvPr id="3" name="TextBox 2">
            <a:extLst>
              <a:ext uri="{FF2B5EF4-FFF2-40B4-BE49-F238E27FC236}">
                <a16:creationId xmlns:a16="http://schemas.microsoft.com/office/drawing/2014/main" id="{57B7729A-A178-32E5-6C70-A715AC360728}"/>
              </a:ext>
            </a:extLst>
          </p:cNvPr>
          <p:cNvSpPr txBox="1"/>
          <p:nvPr/>
        </p:nvSpPr>
        <p:spPr>
          <a:xfrm>
            <a:off x="8377585" y="6486750"/>
            <a:ext cx="3793524" cy="307777"/>
          </a:xfrm>
          <a:prstGeom prst="rect">
            <a:avLst/>
          </a:prstGeom>
          <a:noFill/>
        </p:spPr>
        <p:txBody>
          <a:bodyPr wrap="square" rtlCol="0">
            <a:spAutoFit/>
          </a:bodyPr>
          <a:lstStyle/>
          <a:p>
            <a:pPr algn="r"/>
            <a:r>
              <a:rPr lang="en-GB" sz="1400" dirty="0"/>
              <a:t>(Smart Insights, n.d.)</a:t>
            </a:r>
          </a:p>
        </p:txBody>
      </p:sp>
    </p:spTree>
    <p:extLst>
      <p:ext uri="{BB962C8B-B14F-4D97-AF65-F5344CB8AC3E}">
        <p14:creationId xmlns:p14="http://schemas.microsoft.com/office/powerpoint/2010/main" val="9290118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D053C-F03E-6E4B-900E-7EDDF3B603B4}"/>
              </a:ext>
            </a:extLst>
          </p:cNvPr>
          <p:cNvSpPr>
            <a:spLocks noGrp="1"/>
          </p:cNvSpPr>
          <p:nvPr>
            <p:ph type="title"/>
          </p:nvPr>
        </p:nvSpPr>
        <p:spPr/>
        <p:txBody>
          <a:bodyPr>
            <a:normAutofit/>
          </a:bodyPr>
          <a:lstStyle/>
          <a:p>
            <a:r>
              <a:rPr lang="en-GB" sz="3600">
                <a:solidFill>
                  <a:schemeClr val="tx1"/>
                </a:solidFill>
              </a:rPr>
              <a:t>Effective Content Marketing</a:t>
            </a:r>
          </a:p>
        </p:txBody>
      </p:sp>
      <p:sp>
        <p:nvSpPr>
          <p:cNvPr id="8" name="Content Placeholder 7">
            <a:extLst>
              <a:ext uri="{FF2B5EF4-FFF2-40B4-BE49-F238E27FC236}">
                <a16:creationId xmlns:a16="http://schemas.microsoft.com/office/drawing/2014/main" id="{FBB52766-3A3D-F0C1-FAFA-E12696BC52AC}"/>
              </a:ext>
            </a:extLst>
          </p:cNvPr>
          <p:cNvSpPr>
            <a:spLocks noGrp="1"/>
          </p:cNvSpPr>
          <p:nvPr>
            <p:ph idx="1"/>
          </p:nvPr>
        </p:nvSpPr>
        <p:spPr/>
        <p:txBody>
          <a:bodyPr>
            <a:normAutofit/>
          </a:bodyPr>
          <a:lstStyle/>
          <a:p>
            <a:pPr marL="0" indent="0">
              <a:buNone/>
            </a:pPr>
            <a:r>
              <a:rPr lang="en-US" sz="1800" dirty="0">
                <a:solidFill>
                  <a:schemeClr val="tx1"/>
                </a:solidFill>
              </a:rPr>
              <a:t>(Llewellyn, 2020)</a:t>
            </a:r>
          </a:p>
        </p:txBody>
      </p:sp>
      <p:pic>
        <p:nvPicPr>
          <p:cNvPr id="4" name="Content Placeholder 3">
            <a:extLst>
              <a:ext uri="{FF2B5EF4-FFF2-40B4-BE49-F238E27FC236}">
                <a16:creationId xmlns:a16="http://schemas.microsoft.com/office/drawing/2014/main" id="{D2878F37-85C0-3946-A4C0-9FCADAB18851}"/>
              </a:ext>
            </a:extLst>
          </p:cNvPr>
          <p:cNvPicPr>
            <a:picLocks noChangeAspect="1"/>
          </p:cNvPicPr>
          <p:nvPr/>
        </p:nvPicPr>
        <p:blipFill rotWithShape="1">
          <a:blip r:embed="rId3"/>
          <a:srcRect l="1948" r="1286" b="2"/>
          <a:stretch/>
        </p:blipFill>
        <p:spPr>
          <a:xfrm>
            <a:off x="4186990" y="192505"/>
            <a:ext cx="7684168" cy="6640194"/>
          </a:xfrm>
          <a:prstGeom prst="rect">
            <a:avLst/>
          </a:prstGeom>
          <a:effectLst/>
        </p:spPr>
      </p:pic>
    </p:spTree>
    <p:extLst>
      <p:ext uri="{BB962C8B-B14F-4D97-AF65-F5344CB8AC3E}">
        <p14:creationId xmlns:p14="http://schemas.microsoft.com/office/powerpoint/2010/main" val="90954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44A-6703-B54B-A0B5-0FF691F466C9}"/>
              </a:ext>
            </a:extLst>
          </p:cNvPr>
          <p:cNvSpPr>
            <a:spLocks noGrp="1"/>
          </p:cNvSpPr>
          <p:nvPr>
            <p:ph type="title"/>
          </p:nvPr>
        </p:nvSpPr>
        <p:spPr/>
        <p:txBody>
          <a:bodyPr/>
          <a:lstStyle/>
          <a:p>
            <a:r>
              <a:rPr lang="fr-FR" dirty="0"/>
              <a:t>Chapter content</a:t>
            </a:r>
            <a:endParaRPr lang="en-US" dirty="0">
              <a:cs typeface="Calibri Light"/>
            </a:endParaRPr>
          </a:p>
        </p:txBody>
      </p:sp>
      <p:sp>
        <p:nvSpPr>
          <p:cNvPr id="3" name="Content Placeholder 2">
            <a:extLst>
              <a:ext uri="{FF2B5EF4-FFF2-40B4-BE49-F238E27FC236}">
                <a16:creationId xmlns:a16="http://schemas.microsoft.com/office/drawing/2014/main" id="{C6B9AEF7-A5BF-694B-8DB7-EABCC9BBC73A}"/>
              </a:ext>
            </a:extLst>
          </p:cNvPr>
          <p:cNvSpPr>
            <a:spLocks noGrp="1"/>
          </p:cNvSpPr>
          <p:nvPr>
            <p:ph idx="1"/>
          </p:nvPr>
        </p:nvSpPr>
        <p:spPr/>
        <p:txBody>
          <a:bodyPr vert="horz" lIns="91440" tIns="45720" rIns="91440" bIns="45720" rtlCol="0" anchor="t">
            <a:normAutofit/>
          </a:bodyPr>
          <a:lstStyle/>
          <a:p>
            <a:pPr marL="457200" indent="-457200">
              <a:buFont typeface="Arial" panose="020B0604020202020204" pitchFamily="34" charset="0"/>
              <a:buChar char="•"/>
            </a:pPr>
            <a:r>
              <a:rPr lang="en-US" dirty="0"/>
              <a:t>Overview of digital customer experience</a:t>
            </a:r>
          </a:p>
          <a:p>
            <a:pPr marL="457200" indent="-457200">
              <a:buFont typeface="Arial" panose="020B0604020202020204" pitchFamily="34" charset="0"/>
              <a:buChar char="•"/>
            </a:pPr>
            <a:r>
              <a:rPr lang="en-US" dirty="0"/>
              <a:t>Planning website, app design, and redesign projects</a:t>
            </a:r>
          </a:p>
          <a:p>
            <a:pPr marL="457200" indent="-457200">
              <a:buFont typeface="Arial" panose="020B0604020202020204" pitchFamily="34" charset="0"/>
              <a:buChar char="•"/>
            </a:pPr>
            <a:r>
              <a:rPr lang="en-US" dirty="0"/>
              <a:t> Initiation of a digital experience project </a:t>
            </a:r>
          </a:p>
          <a:p>
            <a:pPr marL="457200" indent="-457200">
              <a:buFont typeface="Arial" panose="020B0604020202020204" pitchFamily="34" charset="0"/>
              <a:buChar char="•"/>
            </a:pPr>
            <a:r>
              <a:rPr lang="en-US" dirty="0"/>
              <a:t>Defining site or app requirements</a:t>
            </a:r>
          </a:p>
          <a:p>
            <a:pPr marL="457200" indent="-457200">
              <a:buFont typeface="Arial" panose="020B0604020202020204" pitchFamily="34" charset="0"/>
              <a:buChar char="•"/>
            </a:pPr>
            <a:r>
              <a:rPr lang="en-US" dirty="0"/>
              <a:t>Designing the information architecture</a:t>
            </a:r>
          </a:p>
          <a:p>
            <a:pPr marL="457200" indent="-457200">
              <a:buFont typeface="Arial" panose="020B0604020202020204" pitchFamily="34" charset="0"/>
              <a:buChar char="•"/>
            </a:pPr>
            <a:r>
              <a:rPr lang="en-US" dirty="0"/>
              <a:t>Designing the user experience</a:t>
            </a:r>
          </a:p>
          <a:p>
            <a:pPr marL="457200" indent="-457200">
              <a:buFont typeface="Arial" panose="020B0604020202020204" pitchFamily="34" charset="0"/>
              <a:buChar char="•"/>
            </a:pPr>
            <a:r>
              <a:rPr lang="en-US" dirty="0"/>
              <a:t>Online retail merchandising</a:t>
            </a:r>
          </a:p>
          <a:p>
            <a:pPr marL="457200" indent="-457200">
              <a:buFont typeface="Arial" panose="020B0604020202020204" pitchFamily="34" charset="0"/>
              <a:buChar char="•"/>
            </a:pPr>
            <a:r>
              <a:rPr lang="en-US" dirty="0"/>
              <a:t>Evaluating the impact of service quality on e-loyalty</a:t>
            </a:r>
          </a:p>
        </p:txBody>
      </p:sp>
    </p:spTree>
    <p:extLst>
      <p:ext uri="{BB962C8B-B14F-4D97-AF65-F5344CB8AC3E}">
        <p14:creationId xmlns:p14="http://schemas.microsoft.com/office/powerpoint/2010/main" val="2592797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A8A9-C344-744B-953F-07699522AC3F}"/>
              </a:ext>
            </a:extLst>
          </p:cNvPr>
          <p:cNvSpPr>
            <a:spLocks noGrp="1"/>
          </p:cNvSpPr>
          <p:nvPr>
            <p:ph type="title"/>
          </p:nvPr>
        </p:nvSpPr>
        <p:spPr>
          <a:xfrm>
            <a:off x="2063552" y="1405"/>
            <a:ext cx="10515600" cy="1054972"/>
          </a:xfrm>
        </p:spPr>
        <p:txBody>
          <a:bodyPr vert="horz" lIns="91440" tIns="45720" rIns="91440" bIns="45720" rtlCol="0" anchor="b">
            <a:normAutofit/>
          </a:bodyPr>
          <a:lstStyle/>
          <a:p>
            <a:r>
              <a:rPr lang="en-US" sz="3600"/>
              <a:t>Effective Content Strategy (Kingsnorth, 2019)</a:t>
            </a:r>
          </a:p>
        </p:txBody>
      </p:sp>
      <p:sp>
        <p:nvSpPr>
          <p:cNvPr id="3" name="Content Placeholder 2">
            <a:extLst>
              <a:ext uri="{FF2B5EF4-FFF2-40B4-BE49-F238E27FC236}">
                <a16:creationId xmlns:a16="http://schemas.microsoft.com/office/drawing/2014/main" id="{E4F764DA-7B50-EA4D-BEE2-700BBDC59E6C}"/>
              </a:ext>
            </a:extLst>
          </p:cNvPr>
          <p:cNvSpPr>
            <a:spLocks noGrp="1"/>
          </p:cNvSpPr>
          <p:nvPr>
            <p:ph idx="1"/>
          </p:nvPr>
        </p:nvSpPr>
        <p:spPr>
          <a:xfrm>
            <a:off x="4657345" y="1584960"/>
            <a:ext cx="7200009" cy="4933705"/>
          </a:xfrm>
        </p:spPr>
        <p:txBody>
          <a:bodyPr vert="horz" lIns="91440" tIns="45720" rIns="91440" bIns="45720" rtlCol="0">
            <a:normAutofit/>
          </a:bodyPr>
          <a:lstStyle/>
          <a:p>
            <a:pPr marL="0" indent="0">
              <a:buNone/>
            </a:pPr>
            <a:r>
              <a:rPr lang="en-US" sz="2400"/>
              <a:t>To build an effective content strategy you need to understand how to: </a:t>
            </a:r>
          </a:p>
          <a:p>
            <a:r>
              <a:rPr lang="en-US" sz="2400"/>
              <a:t>measure the value of content </a:t>
            </a:r>
          </a:p>
          <a:p>
            <a:r>
              <a:rPr lang="en-US" sz="2400"/>
              <a:t>distribute content effectively.</a:t>
            </a:r>
          </a:p>
          <a:p>
            <a:r>
              <a:rPr lang="en-US" sz="2400"/>
              <a:t>use different types of content</a:t>
            </a:r>
          </a:p>
          <a:p>
            <a:r>
              <a:rPr lang="en-US" sz="2400"/>
              <a:t>use content in an international business</a:t>
            </a:r>
          </a:p>
          <a:p>
            <a:endParaRPr lang="en-US"/>
          </a:p>
        </p:txBody>
      </p:sp>
      <p:pic>
        <p:nvPicPr>
          <p:cNvPr id="5" name="Picture 4">
            <a:extLst>
              <a:ext uri="{FF2B5EF4-FFF2-40B4-BE49-F238E27FC236}">
                <a16:creationId xmlns:a16="http://schemas.microsoft.com/office/drawing/2014/main" id="{F3FB3E23-C48D-4FFD-B13B-61BFEA08D1C6}"/>
              </a:ext>
            </a:extLst>
          </p:cNvPr>
          <p:cNvPicPr>
            <a:picLocks noChangeAspect="1"/>
          </p:cNvPicPr>
          <p:nvPr/>
        </p:nvPicPr>
        <p:blipFill rotWithShape="1">
          <a:blip r:embed="rId3"/>
          <a:srcRect l="52123"/>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3433599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71638-E198-154C-8F12-98AD8E828A6C}"/>
              </a:ext>
            </a:extLst>
          </p:cNvPr>
          <p:cNvSpPr>
            <a:spLocks noGrp="1"/>
          </p:cNvSpPr>
          <p:nvPr>
            <p:ph type="title"/>
          </p:nvPr>
        </p:nvSpPr>
        <p:spPr>
          <a:xfrm>
            <a:off x="1341437" y="476672"/>
            <a:ext cx="10515600" cy="655054"/>
          </a:xfrm>
        </p:spPr>
        <p:txBody>
          <a:bodyPr vert="horz" lIns="91440" tIns="45720" rIns="91440" bIns="45720" rtlCol="0" anchor="b">
            <a:normAutofit/>
          </a:bodyPr>
          <a:lstStyle/>
          <a:p>
            <a:r>
              <a:rPr lang="en-US" sz="2600" kern="1200">
                <a:solidFill>
                  <a:schemeClr val="tx1"/>
                </a:solidFill>
                <a:latin typeface="+mj-lt"/>
                <a:ea typeface="+mj-ea"/>
                <a:cs typeface="+mj-cs"/>
              </a:rPr>
              <a:t>Content Marketing Strategy Framework</a:t>
            </a:r>
          </a:p>
        </p:txBody>
      </p:sp>
      <p:graphicFrame>
        <p:nvGraphicFramePr>
          <p:cNvPr id="4" name="Table Placeholder 6">
            <a:extLst>
              <a:ext uri="{FF2B5EF4-FFF2-40B4-BE49-F238E27FC236}">
                <a16:creationId xmlns:a16="http://schemas.microsoft.com/office/drawing/2014/main" id="{EFF0D022-2C02-264C-B22E-C1E7766C389C}"/>
              </a:ext>
            </a:extLst>
          </p:cNvPr>
          <p:cNvGraphicFramePr>
            <a:graphicFrameLocks noGrp="1"/>
          </p:cNvGraphicFramePr>
          <p:nvPr>
            <p:ph idx="1"/>
            <p:extLst>
              <p:ext uri="{D42A27DB-BD31-4B8C-83A1-F6EECF244321}">
                <p14:modId xmlns:p14="http://schemas.microsoft.com/office/powerpoint/2010/main" val="2362128365"/>
              </p:ext>
            </p:extLst>
          </p:nvPr>
        </p:nvGraphicFramePr>
        <p:xfrm>
          <a:off x="1309862" y="1412776"/>
          <a:ext cx="10515599" cy="4943526"/>
        </p:xfrm>
        <a:graphic>
          <a:graphicData uri="http://schemas.openxmlformats.org/drawingml/2006/table">
            <a:tbl>
              <a:tblPr firstRow="1" bandRow="1">
                <a:solidFill>
                  <a:schemeClr val="bg1"/>
                </a:solidFill>
                <a:tableStyleId>{18603FDC-E32A-4AB5-989C-0864C3EAD2B8}</a:tableStyleId>
              </a:tblPr>
              <a:tblGrid>
                <a:gridCol w="2776599">
                  <a:extLst>
                    <a:ext uri="{9D8B030D-6E8A-4147-A177-3AD203B41FA5}">
                      <a16:colId xmlns:a16="http://schemas.microsoft.com/office/drawing/2014/main" val="3929063976"/>
                    </a:ext>
                  </a:extLst>
                </a:gridCol>
                <a:gridCol w="7739000">
                  <a:extLst>
                    <a:ext uri="{9D8B030D-6E8A-4147-A177-3AD203B41FA5}">
                      <a16:colId xmlns:a16="http://schemas.microsoft.com/office/drawing/2014/main" val="160845665"/>
                    </a:ext>
                  </a:extLst>
                </a:gridCol>
              </a:tblGrid>
              <a:tr h="640651">
                <a:tc>
                  <a:txBody>
                    <a:bodyPr/>
                    <a:lstStyle/>
                    <a:p>
                      <a:pPr>
                        <a:lnSpc>
                          <a:spcPct val="100000"/>
                        </a:lnSpc>
                        <a:spcAft>
                          <a:spcPts val="0"/>
                        </a:spcAft>
                      </a:pPr>
                      <a:r>
                        <a:rPr lang="en-GB" sz="2000" b="0" cap="none" spc="0">
                          <a:solidFill>
                            <a:schemeClr val="bg1"/>
                          </a:solidFill>
                          <a:effectLst/>
                          <a:latin typeface="Source Sans Pro" panose="020B0503030403020204" pitchFamily="34" charset="0"/>
                          <a:ea typeface="Source Sans Pro" panose="020B0503030403020204" pitchFamily="34" charset="0"/>
                        </a:rPr>
                        <a:t>Framework element</a:t>
                      </a:r>
                    </a:p>
                    <a:p>
                      <a:pPr>
                        <a:lnSpc>
                          <a:spcPct val="100000"/>
                        </a:lnSpc>
                        <a:spcAft>
                          <a:spcPts val="0"/>
                        </a:spcAft>
                      </a:pPr>
                      <a:endParaRPr lang="en-GB" sz="2000" b="0" cap="none" spc="0">
                        <a:solidFill>
                          <a:schemeClr val="bg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nSpc>
                          <a:spcPct val="100000"/>
                        </a:lnSpc>
                        <a:spcAft>
                          <a:spcPts val="0"/>
                        </a:spcAft>
                      </a:pPr>
                      <a:r>
                        <a:rPr lang="en-GB" sz="2000" b="0" cap="none" spc="0">
                          <a:solidFill>
                            <a:schemeClr val="bg1"/>
                          </a:solidFill>
                          <a:effectLst/>
                          <a:latin typeface="Source Sans Pro" panose="020B0503030403020204" pitchFamily="34" charset="0"/>
                          <a:ea typeface="Source Sans Pro" panose="020B0503030403020204" pitchFamily="34" charset="0"/>
                        </a:rPr>
                        <a:t>What this means</a:t>
                      </a:r>
                      <a:endParaRPr lang="en-GB" sz="2000" b="0" cap="none" spc="0">
                        <a:solidFill>
                          <a:schemeClr val="bg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1500906360"/>
                  </a:ext>
                </a:extLst>
              </a:tr>
              <a:tr h="834803">
                <a:tc>
                  <a:txBody>
                    <a:bodyPr/>
                    <a:lstStyle/>
                    <a:p>
                      <a:pPr marL="0" lvl="0" indent="0">
                        <a:lnSpc>
                          <a:spcPct val="100000"/>
                        </a:lnSpc>
                        <a:spcAft>
                          <a:spcPts val="0"/>
                        </a:spcAft>
                        <a:buFont typeface="Arial" panose="020B0604020202020204" pitchFamily="34" charset="0"/>
                        <a:buNone/>
                      </a:pPr>
                      <a:r>
                        <a:rPr lang="en-GB" sz="2000" cap="none" spc="0">
                          <a:solidFill>
                            <a:schemeClr val="tx1"/>
                          </a:solidFill>
                          <a:effectLst/>
                          <a:latin typeface="Source Sans Pro" panose="020B0503030403020204" pitchFamily="34" charset="0"/>
                          <a:ea typeface="Source Sans Pro" panose="020B0503030403020204" pitchFamily="34" charset="0"/>
                        </a:rPr>
                        <a:t>Purpose and goals</a:t>
                      </a:r>
                    </a:p>
                    <a:p>
                      <a:pPr marL="0" lvl="0" indent="0">
                        <a:lnSpc>
                          <a:spcPct val="100000"/>
                        </a:lnSpc>
                        <a:spcAft>
                          <a:spcPts val="0"/>
                        </a:spcAft>
                        <a:buFont typeface="Arial" panose="020B0604020202020204" pitchFamily="34" charset="0"/>
                        <a:buNone/>
                      </a:pPr>
                      <a:endParaRPr lang="en-GB" sz="2000" cap="none" spc="0">
                        <a:solidFill>
                          <a:schemeClr val="tx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marL="0" algn="l" rtl="0" eaLnBrk="1" fontAlgn="t" latinLnBrk="0" hangingPunct="1">
                        <a:lnSpc>
                          <a:spcPct val="100000"/>
                        </a:lnSpc>
                        <a:spcBef>
                          <a:spcPts val="0"/>
                        </a:spcBef>
                        <a:spcAft>
                          <a:spcPts val="0"/>
                        </a:spcAft>
                      </a:pPr>
                      <a:r>
                        <a:rPr lang="en-GB" sz="2000" b="1" i="0" u="none" strike="noStrike" kern="1200" spc="0">
                          <a:solidFill>
                            <a:srgbClr val="000000"/>
                          </a:solidFill>
                          <a:effectLst/>
                          <a:latin typeface="Source Sans Pro" panose="020B0503030403020204" pitchFamily="34" charset="0"/>
                          <a:ea typeface="Source Sans Pro" panose="020B0503030403020204" pitchFamily="34" charset="0"/>
                        </a:rPr>
                        <a:t>Why you are creating content and what value it will provide?</a:t>
                      </a:r>
                      <a:endParaRPr lang="en-VN" sz="2000" b="0" i="0" u="none" strike="noStrike">
                        <a:effectLst/>
                        <a:latin typeface="Source Sans Pro" panose="020B0503030403020204" pitchFamily="34" charset="0"/>
                        <a:ea typeface="Source Sans Pro" panose="020B0503030403020204" pitchFamily="34"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3734191515"/>
                  </a:ext>
                </a:extLst>
              </a:tr>
              <a:tr h="834803">
                <a:tc>
                  <a:txBody>
                    <a:bodyPr/>
                    <a:lstStyle/>
                    <a:p>
                      <a:pPr marL="0" lvl="0" indent="0">
                        <a:lnSpc>
                          <a:spcPct val="100000"/>
                        </a:lnSpc>
                        <a:spcAft>
                          <a:spcPts val="0"/>
                        </a:spcAft>
                        <a:buFont typeface="Arial" panose="020B0604020202020204" pitchFamily="34" charset="0"/>
                        <a:buNone/>
                      </a:pPr>
                      <a:r>
                        <a:rPr lang="en-GB" sz="2000" cap="none" spc="0">
                          <a:solidFill>
                            <a:schemeClr val="tx1"/>
                          </a:solidFill>
                          <a:effectLst/>
                          <a:latin typeface="Source Sans Pro" panose="020B0503030403020204" pitchFamily="34" charset="0"/>
                          <a:ea typeface="Source Sans Pro" panose="020B0503030403020204" pitchFamily="34" charset="0"/>
                        </a:rPr>
                        <a:t>Audience</a:t>
                      </a:r>
                    </a:p>
                    <a:p>
                      <a:pPr marL="0" lvl="0" indent="0">
                        <a:lnSpc>
                          <a:spcPct val="100000"/>
                        </a:lnSpc>
                        <a:spcAft>
                          <a:spcPts val="0"/>
                        </a:spcAft>
                        <a:buFont typeface="Arial" panose="020B0604020202020204" pitchFamily="34" charset="0"/>
                        <a:buNone/>
                      </a:pPr>
                      <a:endParaRPr lang="en-GB" sz="2000" cap="none" spc="0">
                        <a:solidFill>
                          <a:schemeClr val="tx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marL="0" algn="l" rtl="0" eaLnBrk="1" fontAlgn="t" latinLnBrk="0" hangingPunct="1">
                        <a:lnSpc>
                          <a:spcPct val="100000"/>
                        </a:lnSpc>
                        <a:spcBef>
                          <a:spcPts val="0"/>
                        </a:spcBef>
                        <a:spcAft>
                          <a:spcPts val="0"/>
                        </a:spcAft>
                      </a:pPr>
                      <a:r>
                        <a:rPr lang="en-GB" sz="2000" b="0" i="0" u="none" strike="noStrike" kern="1200" spc="0">
                          <a:solidFill>
                            <a:srgbClr val="000000"/>
                          </a:solidFill>
                          <a:effectLst/>
                          <a:latin typeface="Source Sans Pro" panose="020B0503030403020204" pitchFamily="34" charset="0"/>
                          <a:ea typeface="Source Sans Pro" panose="020B0503030403020204" pitchFamily="34" charset="0"/>
                        </a:rPr>
                        <a:t>For whom are you creating content and how will they benefit?</a:t>
                      </a:r>
                      <a:endParaRPr lang="en-VN" sz="2000" b="0" i="0" u="none" strike="noStrike">
                        <a:effectLst/>
                        <a:latin typeface="Source Sans Pro" panose="020B0503030403020204" pitchFamily="34" charset="0"/>
                        <a:ea typeface="Source Sans Pro" panose="020B0503030403020204" pitchFamily="34" charset="0"/>
                      </a:endParaRPr>
                    </a:p>
                  </a:txBody>
                  <a:tcPr marL="122660" marR="71537" marT="94354" marB="94354">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901354994"/>
                  </a:ext>
                </a:extLst>
              </a:tr>
              <a:tr h="878996">
                <a:tc>
                  <a:txBody>
                    <a:bodyPr/>
                    <a:lstStyle/>
                    <a:p>
                      <a:pPr marL="0" lvl="0" indent="0">
                        <a:lnSpc>
                          <a:spcPct val="100000"/>
                        </a:lnSpc>
                        <a:spcAft>
                          <a:spcPts val="0"/>
                        </a:spcAft>
                        <a:buFont typeface="Arial" panose="020B0604020202020204" pitchFamily="34" charset="0"/>
                        <a:buNone/>
                      </a:pPr>
                      <a:r>
                        <a:rPr lang="en-GB" sz="2000" cap="none" spc="0">
                          <a:solidFill>
                            <a:schemeClr val="tx1"/>
                          </a:solidFill>
                          <a:effectLst/>
                          <a:latin typeface="Source Sans Pro" panose="020B0503030403020204" pitchFamily="34" charset="0"/>
                          <a:ea typeface="Source Sans Pro" panose="020B0503030403020204" pitchFamily="34" charset="0"/>
                        </a:rPr>
                        <a:t>Story</a:t>
                      </a:r>
                      <a:endParaRPr lang="en-GB" sz="2000" cap="none" spc="0">
                        <a:solidFill>
                          <a:schemeClr val="tx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marL="0" algn="l" rtl="0" eaLnBrk="1" fontAlgn="t" latinLnBrk="0" hangingPunct="1">
                        <a:lnSpc>
                          <a:spcPct val="100000"/>
                        </a:lnSpc>
                        <a:spcBef>
                          <a:spcPts val="0"/>
                        </a:spcBef>
                        <a:spcAft>
                          <a:spcPts val="0"/>
                        </a:spcAft>
                      </a:pPr>
                      <a:r>
                        <a:rPr lang="en-GB" sz="2000" b="0" i="0" u="none" strike="noStrike" kern="1200" spc="0">
                          <a:solidFill>
                            <a:srgbClr val="000000"/>
                          </a:solidFill>
                          <a:effectLst/>
                          <a:latin typeface="Source Sans Pro" panose="020B0503030403020204" pitchFamily="34" charset="0"/>
                          <a:ea typeface="Source Sans Pro" panose="020B0503030403020204" pitchFamily="34" charset="0"/>
                        </a:rPr>
                        <a:t>What specific, unique, and valuable ideas will you build your content assets around?</a:t>
                      </a:r>
                      <a:endParaRPr lang="en-VN" sz="2000" b="0" i="0" u="none" strike="noStrike">
                        <a:effectLst/>
                        <a:latin typeface="Source Sans Pro" panose="020B0503030403020204" pitchFamily="34" charset="0"/>
                        <a:ea typeface="Source Sans Pro" panose="020B0503030403020204" pitchFamily="34"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3242703040"/>
                  </a:ext>
                </a:extLst>
              </a:tr>
              <a:tr h="731867">
                <a:tc>
                  <a:txBody>
                    <a:bodyPr/>
                    <a:lstStyle/>
                    <a:p>
                      <a:pPr marL="0" lvl="0" indent="0">
                        <a:lnSpc>
                          <a:spcPct val="100000"/>
                        </a:lnSpc>
                        <a:spcAft>
                          <a:spcPts val="0"/>
                        </a:spcAft>
                        <a:buFont typeface="Arial" panose="020B0604020202020204" pitchFamily="34" charset="0"/>
                        <a:buNone/>
                      </a:pPr>
                      <a:r>
                        <a:rPr lang="en-GB" sz="2000" cap="none" spc="0">
                          <a:solidFill>
                            <a:schemeClr val="tx1"/>
                          </a:solidFill>
                          <a:effectLst/>
                          <a:latin typeface="Source Sans Pro" panose="020B0503030403020204" pitchFamily="34" charset="0"/>
                          <a:ea typeface="Source Sans Pro" panose="020B0503030403020204" pitchFamily="34" charset="0"/>
                        </a:rPr>
                        <a:t>Process</a:t>
                      </a:r>
                      <a:endParaRPr lang="en-GB" sz="2000" cap="none" spc="0">
                        <a:solidFill>
                          <a:schemeClr val="tx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marL="0" algn="l" rtl="0" eaLnBrk="1" fontAlgn="t" latinLnBrk="0" hangingPunct="1">
                        <a:lnSpc>
                          <a:spcPct val="100000"/>
                        </a:lnSpc>
                        <a:spcBef>
                          <a:spcPts val="0"/>
                        </a:spcBef>
                        <a:spcAft>
                          <a:spcPts val="0"/>
                        </a:spcAft>
                      </a:pPr>
                      <a:r>
                        <a:rPr lang="en-GB" sz="2000" b="0" i="0" u="none" strike="noStrike" kern="1200" spc="0">
                          <a:solidFill>
                            <a:srgbClr val="000000"/>
                          </a:solidFill>
                          <a:effectLst/>
                          <a:latin typeface="Source Sans Pro" panose="020B0503030403020204" pitchFamily="34" charset="0"/>
                          <a:ea typeface="Source Sans Pro" panose="020B0503030403020204" pitchFamily="34" charset="0"/>
                        </a:rPr>
                        <a:t>How will you structure and manage your operations to activate your plans?</a:t>
                      </a:r>
                      <a:endParaRPr lang="en-VN" sz="2000" b="0" i="0" u="none" strike="noStrike">
                        <a:effectLst/>
                        <a:latin typeface="Source Sans Pro" panose="020B0503030403020204" pitchFamily="34" charset="0"/>
                        <a:ea typeface="Source Sans Pro" panose="020B0503030403020204" pitchFamily="34" charset="0"/>
                      </a:endParaRPr>
                    </a:p>
                  </a:txBody>
                  <a:tcPr marL="122660" marR="71537" marT="94354" marB="94354">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4268654386"/>
                  </a:ext>
                </a:extLst>
              </a:tr>
              <a:tr h="731867">
                <a:tc>
                  <a:txBody>
                    <a:bodyPr/>
                    <a:lstStyle/>
                    <a:p>
                      <a:pPr marL="0" lvl="0" indent="0">
                        <a:lnSpc>
                          <a:spcPct val="100000"/>
                        </a:lnSpc>
                        <a:spcAft>
                          <a:spcPts val="0"/>
                        </a:spcAft>
                        <a:buFont typeface="Arial" panose="020B0604020202020204" pitchFamily="34" charset="0"/>
                        <a:buNone/>
                      </a:pPr>
                      <a:r>
                        <a:rPr lang="en-GB" sz="2000" cap="none" spc="0">
                          <a:solidFill>
                            <a:schemeClr val="tx1"/>
                          </a:solidFill>
                          <a:effectLst/>
                          <a:latin typeface="Source Sans Pro" panose="020B0503030403020204" pitchFamily="34" charset="0"/>
                          <a:ea typeface="Source Sans Pro" panose="020B0503030403020204" pitchFamily="34" charset="0"/>
                        </a:rPr>
                        <a:t>Measurement</a:t>
                      </a:r>
                      <a:endParaRPr lang="en-GB" sz="2000" cap="none" spc="0">
                        <a:solidFill>
                          <a:schemeClr val="tx1"/>
                        </a:solidFill>
                        <a:effectLst/>
                        <a:latin typeface="Source Sans Pro" panose="020B0503030403020204" pitchFamily="34" charset="0"/>
                        <a:ea typeface="Source Sans Pro" panose="020B0503030403020204" pitchFamily="34" charset="0"/>
                        <a:cs typeface="Times New Roman" panose="02020603050405020304" pitchFamily="18"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tc>
                  <a:txBody>
                    <a:bodyPr/>
                    <a:lstStyle/>
                    <a:p>
                      <a:pPr marL="0" algn="l" rtl="0" eaLnBrk="1" fontAlgn="t" latinLnBrk="0" hangingPunct="1">
                        <a:lnSpc>
                          <a:spcPct val="100000"/>
                        </a:lnSpc>
                        <a:spcBef>
                          <a:spcPts val="0"/>
                        </a:spcBef>
                        <a:spcAft>
                          <a:spcPts val="0"/>
                        </a:spcAft>
                      </a:pPr>
                      <a:r>
                        <a:rPr lang="en-GB" sz="2000" b="0" i="0" u="none" strike="noStrike" kern="1200" spc="0">
                          <a:solidFill>
                            <a:srgbClr val="000000"/>
                          </a:solidFill>
                          <a:effectLst/>
                          <a:latin typeface="Source Sans Pro" panose="020B0503030403020204" pitchFamily="34" charset="0"/>
                          <a:ea typeface="Source Sans Pro" panose="020B0503030403020204" pitchFamily="34" charset="0"/>
                        </a:rPr>
                        <a:t>How will you gauge performance and continually optimize your efforts?</a:t>
                      </a:r>
                      <a:endParaRPr lang="en-VN" sz="2000" b="0" i="0" u="none" strike="noStrike">
                        <a:effectLst/>
                        <a:latin typeface="Source Sans Pro" panose="020B0503030403020204" pitchFamily="34" charset="0"/>
                        <a:ea typeface="Source Sans Pro" panose="020B0503030403020204" pitchFamily="34" charset="0"/>
                      </a:endParaRPr>
                    </a:p>
                  </a:txBody>
                  <a:tcPr marL="122660" marR="71537" marT="94354" marB="94354">
                    <a:lnL w="19050" cap="flat" cmpd="sng" algn="ctr">
                      <a:solidFill>
                        <a:schemeClr val="tx1"/>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2531445323"/>
                  </a:ext>
                </a:extLst>
              </a:tr>
            </a:tbl>
          </a:graphicData>
        </a:graphic>
      </p:graphicFrame>
      <p:sp>
        <p:nvSpPr>
          <p:cNvPr id="7" name="Rectangle 6">
            <a:extLst>
              <a:ext uri="{FF2B5EF4-FFF2-40B4-BE49-F238E27FC236}">
                <a16:creationId xmlns:a16="http://schemas.microsoft.com/office/drawing/2014/main" id="{856DC469-4DB5-414D-9B1D-3312D5BD17D4}"/>
              </a:ext>
            </a:extLst>
          </p:cNvPr>
          <p:cNvSpPr/>
          <p:nvPr/>
        </p:nvSpPr>
        <p:spPr>
          <a:xfrm>
            <a:off x="6096000" y="6464767"/>
            <a:ext cx="4332533" cy="393233"/>
          </a:xfrm>
          <a:prstGeom prst="rect">
            <a:avLst/>
          </a:prstGeom>
        </p:spPr>
        <p:txBody>
          <a:bodyPr vert="horz" lIns="91440" tIns="45720" rIns="91440" bIns="45720" rtlCol="0" anchor="t">
            <a:normAutofit/>
          </a:bodyPr>
          <a:lstStyle/>
          <a:p>
            <a:pPr>
              <a:lnSpc>
                <a:spcPct val="90000"/>
              </a:lnSpc>
              <a:spcAft>
                <a:spcPts val="600"/>
              </a:spcAft>
            </a:pPr>
            <a:r>
              <a:rPr lang="en-US" sz="2200"/>
              <a:t>(Content Marketing Institute, 2017)</a:t>
            </a:r>
          </a:p>
        </p:txBody>
      </p:sp>
    </p:spTree>
    <p:extLst>
      <p:ext uri="{BB962C8B-B14F-4D97-AF65-F5344CB8AC3E}">
        <p14:creationId xmlns:p14="http://schemas.microsoft.com/office/powerpoint/2010/main" val="11568249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6726E-F038-8345-9C6A-809A8AFAB284}"/>
              </a:ext>
            </a:extLst>
          </p:cNvPr>
          <p:cNvSpPr>
            <a:spLocks noGrp="1"/>
          </p:cNvSpPr>
          <p:nvPr>
            <p:ph type="title"/>
          </p:nvPr>
        </p:nvSpPr>
        <p:spPr>
          <a:prstGeom prst="rect">
            <a:avLst/>
          </a:prstGeom>
        </p:spPr>
        <p:txBody>
          <a:bodyPr vert="horz" lIns="91440" tIns="45720" rIns="91440" bIns="45720" rtlCol="0" anchor="ctr">
            <a:normAutofit/>
          </a:bodyPr>
          <a:lstStyle/>
          <a:p>
            <a:r>
              <a:rPr lang="en-US" sz="4000">
                <a:solidFill>
                  <a:schemeClr val="tx1"/>
                </a:solidFill>
                <a:latin typeface="+mj-lt"/>
                <a:ea typeface="+mj-ea"/>
                <a:cs typeface="+mj-cs"/>
              </a:rPr>
              <a:t>Content Management Process</a:t>
            </a:r>
          </a:p>
        </p:txBody>
      </p:sp>
      <p:graphicFrame>
        <p:nvGraphicFramePr>
          <p:cNvPr id="4" name="Content Placeholder 5">
            <a:extLst>
              <a:ext uri="{FF2B5EF4-FFF2-40B4-BE49-F238E27FC236}">
                <a16:creationId xmlns:a16="http://schemas.microsoft.com/office/drawing/2014/main" id="{132D0ADB-6223-6445-9951-65EAA4A07CB7}"/>
              </a:ext>
            </a:extLst>
          </p:cNvPr>
          <p:cNvGraphicFramePr>
            <a:graphicFrameLocks noGrp="1"/>
          </p:cNvGraphicFramePr>
          <p:nvPr>
            <p:ph idx="1"/>
            <p:extLst>
              <p:ext uri="{D42A27DB-BD31-4B8C-83A1-F6EECF244321}">
                <p14:modId xmlns:p14="http://schemas.microsoft.com/office/powerpoint/2010/main" val="3181173760"/>
              </p:ext>
            </p:extLst>
          </p:nvPr>
        </p:nvGraphicFramePr>
        <p:xfrm>
          <a:off x="1341438" y="1584325"/>
          <a:ext cx="10515600" cy="49339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6CC3E33A-8DA7-4141-A6AB-64073259BACA}"/>
              </a:ext>
            </a:extLst>
          </p:cNvPr>
          <p:cNvSpPr txBox="1"/>
          <p:nvPr/>
        </p:nvSpPr>
        <p:spPr>
          <a:xfrm>
            <a:off x="9179011" y="6004123"/>
            <a:ext cx="2174789" cy="338554"/>
          </a:xfrm>
          <a:prstGeom prst="rect">
            <a:avLst/>
          </a:prstGeom>
          <a:noFill/>
        </p:spPr>
        <p:txBody>
          <a:bodyPr wrap="square" rtlCol="0">
            <a:spAutoFit/>
          </a:bodyPr>
          <a:lstStyle/>
          <a:p>
            <a:pPr>
              <a:spcAft>
                <a:spcPts val="600"/>
              </a:spcAft>
            </a:pPr>
            <a:r>
              <a:rPr lang="en-GB" sz="1600" dirty="0"/>
              <a:t>(Hanlon, 2019)</a:t>
            </a:r>
            <a:endParaRPr lang="en-GB" sz="1600"/>
          </a:p>
        </p:txBody>
      </p:sp>
    </p:spTree>
    <p:extLst>
      <p:ext uri="{BB962C8B-B14F-4D97-AF65-F5344CB8AC3E}">
        <p14:creationId xmlns:p14="http://schemas.microsoft.com/office/powerpoint/2010/main" val="15124618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8F10F-F85E-1649-BD71-5B92B29BDE56}"/>
              </a:ext>
            </a:extLst>
          </p:cNvPr>
          <p:cNvSpPr>
            <a:spLocks noGrp="1"/>
          </p:cNvSpPr>
          <p:nvPr>
            <p:ph type="title"/>
          </p:nvPr>
        </p:nvSpPr>
        <p:spPr/>
        <p:txBody>
          <a:bodyPr vert="horz" lIns="91440" tIns="45720" rIns="91440" bIns="45720" rtlCol="0" anchor="ctr">
            <a:normAutofit/>
          </a:bodyPr>
          <a:lstStyle/>
          <a:p>
            <a:r>
              <a:rPr lang="en-US" sz="4400" b="1">
                <a:solidFill>
                  <a:schemeClr val="tx1"/>
                </a:solidFill>
                <a:effectLst>
                  <a:outerShdw blurRad="38100" dist="38100" dir="2700000" algn="tl">
                    <a:srgbClr val="000000">
                      <a:alpha val="43137"/>
                    </a:srgbClr>
                  </a:outerShdw>
                </a:effectLst>
                <a:latin typeface="+mj-lt"/>
                <a:ea typeface="+mj-ea"/>
                <a:cs typeface="+mj-cs"/>
              </a:rPr>
              <a:t>High Quality Content Marketing</a:t>
            </a:r>
            <a:endParaRPr lang="en-US" sz="4400">
              <a:solidFill>
                <a:schemeClr val="tx1"/>
              </a:solidFill>
              <a:latin typeface="+mj-lt"/>
              <a:ea typeface="+mj-ea"/>
              <a:cs typeface="+mj-cs"/>
            </a:endParaRPr>
          </a:p>
        </p:txBody>
      </p:sp>
      <p:graphicFrame>
        <p:nvGraphicFramePr>
          <p:cNvPr id="5" name="Content Placeholder 2">
            <a:extLst>
              <a:ext uri="{FF2B5EF4-FFF2-40B4-BE49-F238E27FC236}">
                <a16:creationId xmlns:a16="http://schemas.microsoft.com/office/drawing/2014/main" id="{BF15EB6E-9B29-2745-3334-CC35CCDF9299}"/>
              </a:ext>
            </a:extLst>
          </p:cNvPr>
          <p:cNvGraphicFramePr>
            <a:graphicFrameLocks noGrp="1"/>
          </p:cNvGraphicFramePr>
          <p:nvPr>
            <p:ph idx="1"/>
            <p:extLst>
              <p:ext uri="{D42A27DB-BD31-4B8C-83A1-F6EECF244321}">
                <p14:modId xmlns:p14="http://schemas.microsoft.com/office/powerpoint/2010/main" val="4186222707"/>
              </p:ext>
            </p:extLst>
          </p:nvPr>
        </p:nvGraphicFramePr>
        <p:xfrm>
          <a:off x="1341438" y="1584325"/>
          <a:ext cx="10515600" cy="49339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2CA4B944-ACE9-1645-B839-7EDB9632B9D2}"/>
              </a:ext>
            </a:extLst>
          </p:cNvPr>
          <p:cNvSpPr txBox="1"/>
          <p:nvPr/>
        </p:nvSpPr>
        <p:spPr>
          <a:xfrm>
            <a:off x="207667" y="5291929"/>
            <a:ext cx="2212027" cy="276999"/>
          </a:xfrm>
          <a:prstGeom prst="rect">
            <a:avLst/>
          </a:prstGeom>
          <a:noFill/>
        </p:spPr>
        <p:txBody>
          <a:bodyPr wrap="square" rtlCol="0">
            <a:spAutoFit/>
          </a:bodyPr>
          <a:lstStyle/>
          <a:p>
            <a:pPr defTabSz="539496">
              <a:spcAft>
                <a:spcPts val="354"/>
              </a:spcAft>
            </a:pPr>
            <a:r>
              <a:rPr lang="en-GB" sz="1200" kern="1200">
                <a:solidFill>
                  <a:schemeClr val="bg1"/>
                </a:solidFill>
                <a:latin typeface="+mn-lt"/>
                <a:ea typeface="+mn-ea"/>
                <a:cs typeface="+mn-cs"/>
              </a:rPr>
              <a:t>(Kingsnorth, 2019)</a:t>
            </a:r>
            <a:endParaRPr lang="en-GB" sz="2800">
              <a:solidFill>
                <a:schemeClr val="bg1"/>
              </a:solidFill>
            </a:endParaRPr>
          </a:p>
        </p:txBody>
      </p:sp>
    </p:spTree>
    <p:extLst>
      <p:ext uri="{BB962C8B-B14F-4D97-AF65-F5344CB8AC3E}">
        <p14:creationId xmlns:p14="http://schemas.microsoft.com/office/powerpoint/2010/main" val="2306233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1" name="Title 1"/>
          <p:cNvSpPr>
            <a:spLocks noGrp="1"/>
          </p:cNvSpPr>
          <p:nvPr>
            <p:ph type="title"/>
          </p:nvPr>
        </p:nvSpPr>
        <p:spPr>
          <a:prstGeom prst="rect">
            <a:avLst/>
          </a:prstGeom>
        </p:spPr>
        <p:txBody>
          <a:bodyPr vert="horz" lIns="91440" tIns="45720" rIns="91440" bIns="45720" rtlCol="0" anchor="ctr">
            <a:normAutofit/>
          </a:bodyPr>
          <a:lstStyle/>
          <a:p>
            <a:pPr algn="ctr"/>
            <a:r>
              <a:rPr lang="en-US" altLang="en-US" kern="1200" dirty="0">
                <a:solidFill>
                  <a:schemeClr val="tx1"/>
                </a:solidFill>
                <a:latin typeface="+mj-lt"/>
                <a:ea typeface="+mj-ea"/>
                <a:cs typeface="+mj-cs"/>
              </a:rPr>
              <a:t>Online presence matrix – </a:t>
            </a:r>
            <a:r>
              <a:rPr lang="en-US" altLang="en-US" kern="1200" dirty="0" err="1">
                <a:solidFill>
                  <a:schemeClr val="tx1"/>
                </a:solidFill>
                <a:latin typeface="+mj-lt"/>
                <a:ea typeface="+mj-ea"/>
                <a:cs typeface="+mj-cs"/>
              </a:rPr>
              <a:t>e.g</a:t>
            </a:r>
            <a:endParaRPr lang="en-US" altLang="en-US" kern="1200" dirty="0">
              <a:solidFill>
                <a:schemeClr val="tx1"/>
              </a:solidFill>
              <a:latin typeface="+mj-lt"/>
              <a:ea typeface="+mj-ea"/>
              <a:cs typeface="+mj-cs"/>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67928963"/>
              </p:ext>
            </p:extLst>
          </p:nvPr>
        </p:nvGraphicFramePr>
        <p:xfrm>
          <a:off x="1271464" y="1322367"/>
          <a:ext cx="10515596" cy="5247646"/>
        </p:xfrm>
        <a:graphic>
          <a:graphicData uri="http://schemas.openxmlformats.org/drawingml/2006/table">
            <a:tbl>
              <a:tblPr firstRow="1" bandRow="1"/>
              <a:tblGrid>
                <a:gridCol w="1399160">
                  <a:extLst>
                    <a:ext uri="{9D8B030D-6E8A-4147-A177-3AD203B41FA5}">
                      <a16:colId xmlns:a16="http://schemas.microsoft.com/office/drawing/2014/main" val="20000"/>
                    </a:ext>
                  </a:extLst>
                </a:gridCol>
                <a:gridCol w="1459686">
                  <a:extLst>
                    <a:ext uri="{9D8B030D-6E8A-4147-A177-3AD203B41FA5}">
                      <a16:colId xmlns:a16="http://schemas.microsoft.com/office/drawing/2014/main" val="20001"/>
                    </a:ext>
                  </a:extLst>
                </a:gridCol>
                <a:gridCol w="1217579">
                  <a:extLst>
                    <a:ext uri="{9D8B030D-6E8A-4147-A177-3AD203B41FA5}">
                      <a16:colId xmlns:a16="http://schemas.microsoft.com/office/drawing/2014/main" val="20002"/>
                    </a:ext>
                  </a:extLst>
                </a:gridCol>
                <a:gridCol w="1969212">
                  <a:extLst>
                    <a:ext uri="{9D8B030D-6E8A-4147-A177-3AD203B41FA5}">
                      <a16:colId xmlns:a16="http://schemas.microsoft.com/office/drawing/2014/main" val="1720637761"/>
                    </a:ext>
                  </a:extLst>
                </a:gridCol>
                <a:gridCol w="1926293">
                  <a:extLst>
                    <a:ext uri="{9D8B030D-6E8A-4147-A177-3AD203B41FA5}">
                      <a16:colId xmlns:a16="http://schemas.microsoft.com/office/drawing/2014/main" val="20003"/>
                    </a:ext>
                  </a:extLst>
                </a:gridCol>
                <a:gridCol w="2543666">
                  <a:extLst>
                    <a:ext uri="{9D8B030D-6E8A-4147-A177-3AD203B41FA5}">
                      <a16:colId xmlns:a16="http://schemas.microsoft.com/office/drawing/2014/main" val="20004"/>
                    </a:ext>
                  </a:extLst>
                </a:gridCol>
              </a:tblGrid>
              <a:tr h="714904">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vi-VN"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Nhóm k</a:t>
                      </a: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ênh</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vi-VN"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K</a:t>
                      </a: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ênh</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Tên kênh cụ thể</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Mục tiêu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xuất hiện</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Công cụ marketing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FFFFFF"/>
                          </a:solidFill>
                          <a:effectLst/>
                          <a:latin typeface="Arial" panose="020B0604020202020204" pitchFamily="34" charset="0"/>
                          <a:ea typeface="Arial Hebrew" charset="-79"/>
                          <a:cs typeface="Arial" panose="020B0604020202020204" pitchFamily="34" charset="0"/>
                        </a:rPr>
                        <a:t>Hình thức thông tin (nội dung)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871810">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Báo mạng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Tin tức xã hội tổng hợp</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Vnexpress.net/ homepage</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Làm đối tượng A hiểu về thương hiệu</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Quảng cáo</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Banner cuốn dọc,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tương tác</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1"/>
                  </a:ext>
                </a:extLst>
              </a:tr>
              <a:tr h="871810">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Website của DN</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Chuyển đổi KH, Bán hàng, chăm sóc KH...</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Chatbot, MKT automation tools, SEO, remarketing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Bài</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viết</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hình</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ảnh</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video, Tin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nhắn</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và</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tin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nhắn</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thoại</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Q&amp;A, FAQ…</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2"/>
                  </a:ext>
                </a:extLst>
              </a:tr>
              <a:tr h="714904">
                <a:tc rowSpan="2">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Social Media</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Social Sharings</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Slide share</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Educate KH về chức năng SP…</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Xây dựng quan hệ khách hàng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White-papers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hoặc</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ebooks</a:t>
                      </a: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3"/>
                  </a:ext>
                </a:extLst>
              </a:tr>
              <a:tr h="871810">
                <a:tc vMerge="1">
                  <a:txBody>
                    <a:bodyPr/>
                    <a:lstStyle/>
                    <a:p>
                      <a:endParaRPr lang="en-US"/>
                    </a:p>
                  </a:txBody>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Social Network</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Facebook</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Tim kiếm KH mới</a:t>
                      </a:r>
                      <a:b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b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Giải trí</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Tạo cảm hứng, gắn kết </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Quảng cáo Sponsor</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Retargeting</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Chatbot, tin nhắn</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Hình</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ảnh</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web-link</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Game</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4"/>
                  </a:ext>
                </a:extLst>
              </a:tr>
              <a:tr h="714904">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Website của bên thứ ba</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Website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của</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các</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đối</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tác</a:t>
                      </a: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Abc.com.vn</a:t>
                      </a: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Thuyết phục KH</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Co-branding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Text-link, chia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sẻ</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a:t>
                      </a:r>
                      <a:r>
                        <a:rPr kumimoji="0" lang="en-US" altLang="en-US" sz="1400" b="0" i="0" u="none" strike="noStrike" cap="none" normalizeH="0" baseline="0" err="1">
                          <a:ln>
                            <a:noFill/>
                          </a:ln>
                          <a:solidFill>
                            <a:srgbClr val="000000"/>
                          </a:solidFill>
                          <a:effectLst/>
                          <a:latin typeface="Arial" panose="020B0604020202020204" pitchFamily="34" charset="0"/>
                          <a:ea typeface="Arial Hebrew" charset="-79"/>
                          <a:cs typeface="Arial" panose="020B0604020202020204" pitchFamily="34" charset="0"/>
                        </a:rPr>
                        <a:t>nội</a:t>
                      </a:r>
                      <a:r>
                        <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 dung (content sharing)</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5"/>
                  </a:ext>
                </a:extLst>
              </a:tr>
              <a:tr h="436158">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rPr>
                        <a:t>…</a:t>
                      </a: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tc>
                  <a:txBody>
                    <a:bodyPr/>
                    <a:lstStyle>
                      <a:lvl1pPr eaLnBrk="0" hangingPunct="0">
                        <a:spcBef>
                          <a:spcPts val="575"/>
                        </a:spcBef>
                        <a:buClr>
                          <a:schemeClr val="accent1"/>
                        </a:buClr>
                        <a:buSzPct val="85000"/>
                        <a:buFont typeface="Wingdings 2" charset="2"/>
                        <a:defRPr sz="2000">
                          <a:solidFill>
                            <a:srgbClr val="005A9E"/>
                          </a:solidFill>
                          <a:latin typeface="Arial" charset="0"/>
                          <a:ea typeface="ＭＳ Ｐゴシック" charset="-128"/>
                        </a:defRPr>
                      </a:lvl1pPr>
                      <a:lvl2pPr marL="742950" indent="-285750" eaLnBrk="0" hangingPunct="0">
                        <a:spcBef>
                          <a:spcPts val="375"/>
                        </a:spcBef>
                        <a:buClr>
                          <a:schemeClr val="accent2"/>
                        </a:buClr>
                        <a:buSzPct val="85000"/>
                        <a:buFont typeface="Wingdings" charset="2"/>
                        <a:defRPr sz="2000">
                          <a:solidFill>
                            <a:srgbClr val="005A9E"/>
                          </a:solidFill>
                          <a:latin typeface="Arial" charset="0"/>
                          <a:ea typeface="Arial" charset="0"/>
                          <a:cs typeface="Arial" charset="0"/>
                        </a:defRPr>
                      </a:lvl2pPr>
                      <a:lvl3pPr marL="1143000" indent="-228600" eaLnBrk="0" hangingPunct="0">
                        <a:spcBef>
                          <a:spcPts val="375"/>
                        </a:spcBef>
                        <a:buClr>
                          <a:srgbClr val="E6B1AB"/>
                        </a:buClr>
                        <a:buSzPct val="85000"/>
                        <a:buFont typeface="Wingdings 2" charset="2"/>
                        <a:defRPr>
                          <a:solidFill>
                            <a:srgbClr val="005A9E"/>
                          </a:solidFill>
                          <a:latin typeface="Arial" charset="0"/>
                          <a:ea typeface="Arial" charset="0"/>
                          <a:cs typeface="Arial" charset="0"/>
                        </a:defRPr>
                      </a:lvl3pPr>
                      <a:lvl4pPr marL="1600200" indent="-228600" eaLnBrk="0" hangingPunct="0">
                        <a:spcBef>
                          <a:spcPts val="375"/>
                        </a:spcBef>
                        <a:buClr>
                          <a:srgbClr val="A28E6A"/>
                        </a:buClr>
                        <a:buSzPct val="80000"/>
                        <a:buFont typeface="Wingdings 2" charset="2"/>
                        <a:defRPr>
                          <a:solidFill>
                            <a:srgbClr val="005A9E"/>
                          </a:solidFill>
                          <a:latin typeface="Arial" charset="0"/>
                          <a:ea typeface="Arial" charset="0"/>
                          <a:cs typeface="Arial" charset="0"/>
                        </a:defRPr>
                      </a:lvl4pPr>
                      <a:lvl5pPr marL="2057400" indent="-228600" eaLnBrk="0" hangingPunct="0">
                        <a:spcBef>
                          <a:spcPts val="375"/>
                        </a:spcBef>
                        <a:buClr>
                          <a:srgbClr val="A28E6A"/>
                        </a:buClr>
                        <a:defRPr>
                          <a:solidFill>
                            <a:srgbClr val="005A9E"/>
                          </a:solidFill>
                          <a:latin typeface="Arial" charset="0"/>
                          <a:ea typeface="Arial" charset="0"/>
                          <a:cs typeface="Arial" charset="0"/>
                        </a:defRPr>
                      </a:lvl5pPr>
                      <a:lvl6pPr marL="25146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6pPr>
                      <a:lvl7pPr marL="29718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7pPr>
                      <a:lvl8pPr marL="34290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8pPr>
                      <a:lvl9pPr marL="3886200" indent="-228600" eaLnBrk="0" fontAlgn="base" hangingPunct="0">
                        <a:spcBef>
                          <a:spcPts val="375"/>
                        </a:spcBef>
                        <a:spcAft>
                          <a:spcPct val="0"/>
                        </a:spcAft>
                        <a:buClr>
                          <a:srgbClr val="A28E6A"/>
                        </a:buClr>
                        <a:defRPr>
                          <a:solidFill>
                            <a:srgbClr val="005A9E"/>
                          </a:solidFill>
                          <a:latin typeface="Arial"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400" b="0" i="0" u="none" strike="noStrike" cap="none" normalizeH="0" baseline="0">
                        <a:ln>
                          <a:noFill/>
                        </a:ln>
                        <a:solidFill>
                          <a:srgbClr val="000000"/>
                        </a:solidFill>
                        <a:effectLst/>
                        <a:latin typeface="Arial" panose="020B0604020202020204" pitchFamily="34" charset="0"/>
                        <a:ea typeface="Arial Hebrew" charset="-79"/>
                        <a:cs typeface="Arial" panose="020B0604020202020204" pitchFamily="34" charset="0"/>
                      </a:endParaRPr>
                    </a:p>
                  </a:txBody>
                  <a:tcPr marL="58097" marR="58097" marT="34858" marB="3485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40000"/>
                        <a:lumOff val="60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528358099"/>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EB80-E9B4-6D1B-39CF-CD39F56FE34F}"/>
              </a:ext>
            </a:extLst>
          </p:cNvPr>
          <p:cNvSpPr>
            <a:spLocks noGrp="1"/>
          </p:cNvSpPr>
          <p:nvPr>
            <p:ph type="title"/>
          </p:nvPr>
        </p:nvSpPr>
        <p:spPr/>
        <p:txBody>
          <a:bodyPr/>
          <a:lstStyle/>
          <a:p>
            <a:r>
              <a:rPr lang="en-US"/>
              <a:t>Online retail merchandising</a:t>
            </a:r>
            <a:endParaRPr lang="en-VN"/>
          </a:p>
        </p:txBody>
      </p:sp>
      <p:sp>
        <p:nvSpPr>
          <p:cNvPr id="3" name="Content Placeholder 2">
            <a:extLst>
              <a:ext uri="{FF2B5EF4-FFF2-40B4-BE49-F238E27FC236}">
                <a16:creationId xmlns:a16="http://schemas.microsoft.com/office/drawing/2014/main" id="{56086D48-6419-830F-A14D-C546150452A3}"/>
              </a:ext>
            </a:extLst>
          </p:cNvPr>
          <p:cNvSpPr>
            <a:spLocks noGrp="1"/>
          </p:cNvSpPr>
          <p:nvPr>
            <p:ph idx="1"/>
          </p:nvPr>
        </p:nvSpPr>
        <p:spPr/>
        <p:txBody>
          <a:bodyPr>
            <a:normAutofit fontScale="92500" lnSpcReduction="10000"/>
          </a:bodyPr>
          <a:lstStyle/>
          <a:p>
            <a:r>
              <a:rPr lang="en-VN" sz="2000" b="1">
                <a:solidFill>
                  <a:srgbClr val="404040"/>
                </a:solidFill>
                <a:latin typeface="Montserrat" pitchFamily="2" charset="77"/>
              </a:rPr>
              <a:t>Purpose:</a:t>
            </a:r>
            <a:r>
              <a:rPr lang="en-VN"/>
              <a:t> </a:t>
            </a:r>
            <a:r>
              <a:rPr lang="en-US" sz="2000">
                <a:solidFill>
                  <a:srgbClr val="404040"/>
                </a:solidFill>
                <a:latin typeface="Montserrat" pitchFamily="2" charset="77"/>
              </a:rPr>
              <a:t>maximize the sales potential of an online store for each visitor.</a:t>
            </a:r>
            <a:endParaRPr lang="en-VN" sz="2000">
              <a:solidFill>
                <a:srgbClr val="404040"/>
              </a:solidFill>
              <a:latin typeface="Montserrat" pitchFamily="2" charset="77"/>
            </a:endParaRPr>
          </a:p>
          <a:p>
            <a:r>
              <a:rPr lang="en-VN" sz="2000" b="1">
                <a:solidFill>
                  <a:srgbClr val="404040"/>
                </a:solidFill>
                <a:latin typeface="Montserrat" pitchFamily="2" charset="77"/>
              </a:rPr>
              <a:t>Principles: </a:t>
            </a:r>
            <a:r>
              <a:rPr lang="en-US" sz="2000">
                <a:solidFill>
                  <a:srgbClr val="404040"/>
                </a:solidFill>
                <a:latin typeface="Montserrat" pitchFamily="2" charset="77"/>
              </a:rPr>
              <a:t>connecting the right products with the right offer to the right visitor</a:t>
            </a:r>
            <a:endParaRPr lang="en-VN" sz="2000">
              <a:solidFill>
                <a:srgbClr val="404040"/>
              </a:solidFill>
              <a:latin typeface="Montserrat" pitchFamily="2" charset="77"/>
            </a:endParaRPr>
          </a:p>
          <a:p>
            <a:r>
              <a:rPr lang="en-VN" sz="2000" b="1">
                <a:solidFill>
                  <a:srgbClr val="404040"/>
                </a:solidFill>
                <a:latin typeface="Montserrat" pitchFamily="2" charset="77"/>
              </a:rPr>
              <a:t>Techniques: </a:t>
            </a:r>
          </a:p>
          <a:p>
            <a:pPr marL="342900" indent="-34290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Expanding navigation through synonyms.</a:t>
            </a:r>
          </a:p>
          <a:p>
            <a:pPr marL="342900" indent="-34290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Applying faceted navigation or search approaches</a:t>
            </a:r>
          </a:p>
          <a:p>
            <a:pPr marL="342900" indent="-342900">
              <a:lnSpc>
                <a:spcPct val="130000"/>
              </a:lnSpc>
              <a:spcBef>
                <a:spcPts val="400"/>
              </a:spcBef>
              <a:spcAft>
                <a:spcPts val="300"/>
              </a:spcAft>
              <a:buFont typeface="Arial" panose="020B0604020202020204" pitchFamily="34" charset="0"/>
              <a:buChar char="•"/>
            </a:pPr>
            <a:r>
              <a:rPr lang="vi-VN" sz="2000">
                <a:solidFill>
                  <a:srgbClr val="404040"/>
                </a:solidFill>
                <a:latin typeface="Montserrat" pitchFamily="2" charset="77"/>
              </a:rPr>
              <a:t>Featuring the best-selling products prominently.</a:t>
            </a:r>
          </a:p>
          <a:p>
            <a:pPr marL="342900" indent="-342900">
              <a:lnSpc>
                <a:spcPct val="130000"/>
              </a:lnSpc>
              <a:spcBef>
                <a:spcPts val="400"/>
              </a:spcBef>
              <a:spcAft>
                <a:spcPts val="300"/>
              </a:spcAft>
              <a:buFont typeface="Arial" panose="020B0604020202020204" pitchFamily="34" charset="0"/>
              <a:buChar char="•"/>
            </a:pPr>
            <a:r>
              <a:rPr lang="en-US" sz="2000">
                <a:solidFill>
                  <a:srgbClr val="404040"/>
                </a:solidFill>
                <a:latin typeface="Montserrat" pitchFamily="2" charset="77"/>
              </a:rPr>
              <a:t>Use of bundling</a:t>
            </a:r>
            <a:endParaRPr lang="en-VN" sz="2000">
              <a:solidFill>
                <a:srgbClr val="404040"/>
              </a:solidFill>
              <a:latin typeface="Montserrat" pitchFamily="2" charset="77"/>
            </a:endParaRPr>
          </a:p>
          <a:p>
            <a:pPr marL="342900" indent="-342900">
              <a:lnSpc>
                <a:spcPct val="130000"/>
              </a:lnSpc>
              <a:spcBef>
                <a:spcPts val="400"/>
              </a:spcBef>
              <a:spcAft>
                <a:spcPts val="300"/>
              </a:spcAft>
              <a:buFont typeface="Arial" panose="020B0604020202020204" pitchFamily="34" charset="0"/>
              <a:buChar char="•"/>
            </a:pPr>
            <a:r>
              <a:rPr lang="en-US" sz="2000">
                <a:solidFill>
                  <a:srgbClr val="404040"/>
                </a:solidFill>
                <a:latin typeface="Montserrat" pitchFamily="2" charset="77"/>
              </a:rPr>
              <a:t>since this can reduce conversion rates.</a:t>
            </a:r>
          </a:p>
          <a:p>
            <a:pPr marL="342900" indent="-342900">
              <a:lnSpc>
                <a:spcPct val="130000"/>
              </a:lnSpc>
              <a:spcBef>
                <a:spcPts val="400"/>
              </a:spcBef>
              <a:spcAft>
                <a:spcPts val="300"/>
              </a:spcAft>
              <a:buFont typeface="Arial" panose="020B0604020202020204" pitchFamily="34" charset="0"/>
              <a:buChar char="•"/>
            </a:pPr>
            <a:r>
              <a:rPr lang="en-US" sz="2000">
                <a:solidFill>
                  <a:srgbClr val="404040"/>
                </a:solidFill>
                <a:latin typeface="Montserrat" pitchFamily="2" charset="77"/>
              </a:rPr>
              <a:t>Use of customer ratings and reviews</a:t>
            </a:r>
          </a:p>
          <a:p>
            <a:pPr marL="342900" indent="-342900">
              <a:lnSpc>
                <a:spcPct val="130000"/>
              </a:lnSpc>
              <a:spcBef>
                <a:spcPts val="400"/>
              </a:spcBef>
              <a:spcAft>
                <a:spcPts val="300"/>
              </a:spcAft>
              <a:buFont typeface="Arial" panose="020B0604020202020204" pitchFamily="34" charset="0"/>
              <a:buChar char="•"/>
            </a:pPr>
            <a:r>
              <a:rPr lang="en-US" sz="2000">
                <a:solidFill>
                  <a:srgbClr val="404040"/>
                </a:solidFill>
                <a:latin typeface="Montserrat" pitchFamily="2" charset="77"/>
              </a:rPr>
              <a:t>• 82 percent more page views per visitor.</a:t>
            </a:r>
          </a:p>
          <a:p>
            <a:pPr marL="342900" indent="-342900">
              <a:lnSpc>
                <a:spcPct val="130000"/>
              </a:lnSpc>
              <a:spcBef>
                <a:spcPts val="400"/>
              </a:spcBef>
              <a:spcAft>
                <a:spcPts val="300"/>
              </a:spcAft>
              <a:buFont typeface="Arial" panose="020B0604020202020204" pitchFamily="34" charset="0"/>
              <a:buChar char="•"/>
            </a:pPr>
            <a:r>
              <a:rPr lang="en-US" sz="2000">
                <a:solidFill>
                  <a:srgbClr val="404040"/>
                </a:solidFill>
                <a:latin typeface="Montserrat" pitchFamily="2" charset="77"/>
              </a:rPr>
              <a:t>Interactive product visualizers.</a:t>
            </a:r>
            <a:endParaRPr lang="en-VN" sz="2000">
              <a:solidFill>
                <a:srgbClr val="404040"/>
              </a:solidFill>
              <a:latin typeface="Montserrat" pitchFamily="2" charset="77"/>
            </a:endParaRPr>
          </a:p>
        </p:txBody>
      </p:sp>
    </p:spTree>
    <p:extLst>
      <p:ext uri="{BB962C8B-B14F-4D97-AF65-F5344CB8AC3E}">
        <p14:creationId xmlns:p14="http://schemas.microsoft.com/office/powerpoint/2010/main" val="3865622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4E295-5AB9-F73D-203A-498A3016EB40}"/>
              </a:ext>
            </a:extLst>
          </p:cNvPr>
          <p:cNvSpPr>
            <a:spLocks noGrp="1"/>
          </p:cNvSpPr>
          <p:nvPr>
            <p:ph type="title"/>
          </p:nvPr>
        </p:nvSpPr>
        <p:spPr/>
        <p:txBody>
          <a:bodyPr>
            <a:normAutofit/>
          </a:bodyPr>
          <a:lstStyle/>
          <a:p>
            <a:r>
              <a:rPr lang="en-US" sz="2800"/>
              <a:t>Evaluating the impact of service quality on e-loyalty</a:t>
            </a:r>
            <a:endParaRPr lang="en-VN" sz="2800"/>
          </a:p>
        </p:txBody>
      </p:sp>
      <p:sp>
        <p:nvSpPr>
          <p:cNvPr id="3" name="Content Placeholder 2">
            <a:extLst>
              <a:ext uri="{FF2B5EF4-FFF2-40B4-BE49-F238E27FC236}">
                <a16:creationId xmlns:a16="http://schemas.microsoft.com/office/drawing/2014/main" id="{6623CAED-6E70-EA0C-9BA9-4BDEFE60C85E}"/>
              </a:ext>
            </a:extLst>
          </p:cNvPr>
          <p:cNvSpPr>
            <a:spLocks noGrp="1"/>
          </p:cNvSpPr>
          <p:nvPr>
            <p:ph idx="1"/>
          </p:nvPr>
        </p:nvSpPr>
        <p:spPr>
          <a:xfrm>
            <a:off x="1269033" y="1340768"/>
            <a:ext cx="10515599" cy="4933705"/>
          </a:xfrm>
        </p:spPr>
        <p:txBody>
          <a:bodyPr>
            <a:normAutofit/>
          </a:bodyPr>
          <a:lstStyle/>
          <a:p>
            <a:r>
              <a:rPr lang="en-GB" sz="2000" b="1">
                <a:solidFill>
                  <a:srgbClr val="404040"/>
                </a:solidFill>
                <a:latin typeface="Montserrat" pitchFamily="2" charset="77"/>
              </a:rPr>
              <a:t>Models: </a:t>
            </a:r>
            <a:r>
              <a:rPr lang="en-GB" sz="2000">
                <a:solidFill>
                  <a:srgbClr val="404040"/>
                </a:solidFill>
                <a:latin typeface="Montserrat" pitchFamily="2" charset="77"/>
              </a:rPr>
              <a:t>WEBQUAL (Loiacono et al., 2000, 2007): 14 factors; E-SERVQUAL (Zeithaml et al., 2002): 7 factors</a:t>
            </a:r>
          </a:p>
          <a:p>
            <a:r>
              <a:rPr lang="en-GB" sz="2000" b="1">
                <a:solidFill>
                  <a:srgbClr val="404040"/>
                </a:solidFill>
                <a:latin typeface="Montserrat" pitchFamily="2" charset="77"/>
              </a:rPr>
              <a:t>5 determinants of online service quality apply online.:</a:t>
            </a:r>
          </a:p>
          <a:p>
            <a:pPr marL="342900" indent="-342900">
              <a:buFont typeface="Arial" panose="020B0604020202020204" pitchFamily="34" charset="0"/>
              <a:buChar char="•"/>
            </a:pPr>
            <a:r>
              <a:rPr lang="en-GB" sz="2000">
                <a:solidFill>
                  <a:srgbClr val="404040"/>
                </a:solidFill>
                <a:latin typeface="Montserrat" pitchFamily="2" charset="77"/>
              </a:rPr>
              <a:t>Tangibles</a:t>
            </a:r>
          </a:p>
          <a:p>
            <a:pPr marL="342900" indent="-342900">
              <a:buFont typeface="Arial" panose="020B0604020202020204" pitchFamily="34" charset="0"/>
              <a:buChar char="•"/>
            </a:pPr>
            <a:r>
              <a:rPr lang="en-GB" sz="2000">
                <a:solidFill>
                  <a:srgbClr val="404040"/>
                </a:solidFill>
                <a:latin typeface="Montserrat" pitchFamily="2" charset="77"/>
              </a:rPr>
              <a:t>Reliability and responsiveness</a:t>
            </a:r>
          </a:p>
          <a:p>
            <a:pPr marL="342900" indent="-342900">
              <a:buFont typeface="Arial" panose="020B0604020202020204" pitchFamily="34" charset="0"/>
              <a:buChar char="•"/>
            </a:pPr>
            <a:r>
              <a:rPr lang="en-GB" sz="2000">
                <a:solidFill>
                  <a:srgbClr val="404040"/>
                </a:solidFill>
                <a:latin typeface="Montserrat" pitchFamily="2" charset="77"/>
              </a:rPr>
              <a:t>Assurance: In an email or social media response context, assurance can best be considered as the quality of response.</a:t>
            </a:r>
          </a:p>
          <a:p>
            <a:pPr marL="342900" indent="-342900">
              <a:buFont typeface="Arial" panose="020B0604020202020204" pitchFamily="34" charset="0"/>
              <a:buChar char="•"/>
            </a:pPr>
            <a:r>
              <a:rPr lang="en-GB" sz="2000">
                <a:solidFill>
                  <a:srgbClr val="404040"/>
                </a:solidFill>
                <a:latin typeface="Montserrat" pitchFamily="2" charset="77"/>
              </a:rPr>
              <a:t>Empathy</a:t>
            </a:r>
            <a:endParaRPr lang="en-VN" sz="2000">
              <a:solidFill>
                <a:srgbClr val="404040"/>
              </a:solidFill>
              <a:latin typeface="Montserrat" pitchFamily="2" charset="77"/>
            </a:endParaRPr>
          </a:p>
        </p:txBody>
      </p:sp>
      <p:graphicFrame>
        <p:nvGraphicFramePr>
          <p:cNvPr id="4" name="Content Placeholder 3">
            <a:extLst>
              <a:ext uri="{FF2B5EF4-FFF2-40B4-BE49-F238E27FC236}">
                <a16:creationId xmlns:a16="http://schemas.microsoft.com/office/drawing/2014/main" id="{3BA32A04-3D10-72E7-BCD6-D2E95E278671}"/>
              </a:ext>
            </a:extLst>
          </p:cNvPr>
          <p:cNvGraphicFramePr>
            <a:graphicFrameLocks/>
          </p:cNvGraphicFramePr>
          <p:nvPr>
            <p:extLst>
              <p:ext uri="{D42A27DB-BD31-4B8C-83A1-F6EECF244321}">
                <p14:modId xmlns:p14="http://schemas.microsoft.com/office/powerpoint/2010/main" val="3677123864"/>
              </p:ext>
            </p:extLst>
          </p:nvPr>
        </p:nvGraphicFramePr>
        <p:xfrm>
          <a:off x="2999656" y="4964256"/>
          <a:ext cx="9155360" cy="1849120"/>
        </p:xfrm>
        <a:graphic>
          <a:graphicData uri="http://schemas.openxmlformats.org/drawingml/2006/table">
            <a:tbl>
              <a:tblPr firstRow="1" bandRow="1">
                <a:tableStyleId>{5C22544A-7EE6-4342-B048-85BDC9FD1C3A}</a:tableStyleId>
              </a:tblPr>
              <a:tblGrid>
                <a:gridCol w="2242592">
                  <a:extLst>
                    <a:ext uri="{9D8B030D-6E8A-4147-A177-3AD203B41FA5}">
                      <a16:colId xmlns:a16="http://schemas.microsoft.com/office/drawing/2014/main" val="20000"/>
                    </a:ext>
                  </a:extLst>
                </a:gridCol>
                <a:gridCol w="1872208">
                  <a:extLst>
                    <a:ext uri="{9D8B030D-6E8A-4147-A177-3AD203B41FA5}">
                      <a16:colId xmlns:a16="http://schemas.microsoft.com/office/drawing/2014/main" val="20001"/>
                    </a:ext>
                  </a:extLst>
                </a:gridCol>
                <a:gridCol w="2160240">
                  <a:extLst>
                    <a:ext uri="{9D8B030D-6E8A-4147-A177-3AD203B41FA5}">
                      <a16:colId xmlns:a16="http://schemas.microsoft.com/office/drawing/2014/main" val="20002"/>
                    </a:ext>
                  </a:extLst>
                </a:gridCol>
                <a:gridCol w="2880320">
                  <a:extLst>
                    <a:ext uri="{9D8B030D-6E8A-4147-A177-3AD203B41FA5}">
                      <a16:colId xmlns:a16="http://schemas.microsoft.com/office/drawing/2014/main" val="20003"/>
                    </a:ext>
                  </a:extLst>
                </a:gridCol>
              </a:tblGrid>
              <a:tr h="370840">
                <a:tc>
                  <a:txBody>
                    <a:bodyPr/>
                    <a:lstStyle/>
                    <a:p>
                      <a:r>
                        <a:rPr lang="en-GB" dirty="0"/>
                        <a:t>Tangibles </a:t>
                      </a:r>
                    </a:p>
                  </a:txBody>
                  <a:tcPr/>
                </a:tc>
                <a:tc>
                  <a:txBody>
                    <a:bodyPr/>
                    <a:lstStyle/>
                    <a:p>
                      <a:r>
                        <a:rPr lang="en-GB"/>
                        <a:t>Reliability</a:t>
                      </a:r>
                    </a:p>
                  </a:txBody>
                  <a:tcPr/>
                </a:tc>
                <a:tc>
                  <a:txBody>
                    <a:bodyPr/>
                    <a:lstStyle/>
                    <a:p>
                      <a:r>
                        <a:rPr lang="en-GB"/>
                        <a:t>Responsiveness</a:t>
                      </a:r>
                    </a:p>
                  </a:txBody>
                  <a:tcPr/>
                </a:tc>
                <a:tc>
                  <a:txBody>
                    <a:bodyPr/>
                    <a:lstStyle/>
                    <a:p>
                      <a:r>
                        <a:rPr lang="en-GB"/>
                        <a:t>Assurance and empathy</a:t>
                      </a:r>
                    </a:p>
                  </a:txBody>
                  <a:tcPr/>
                </a:tc>
                <a:extLst>
                  <a:ext uri="{0D108BD9-81ED-4DB2-BD59-A6C34878D82A}">
                    <a16:rowId xmlns:a16="http://schemas.microsoft.com/office/drawing/2014/main" val="10000"/>
                  </a:ext>
                </a:extLst>
              </a:tr>
              <a:tr h="0">
                <a:tc>
                  <a:txBody>
                    <a:bodyPr/>
                    <a:lstStyle/>
                    <a:p>
                      <a:r>
                        <a:rPr lang="en-GB"/>
                        <a:t>Ease of use</a:t>
                      </a:r>
                    </a:p>
                  </a:txBody>
                  <a:tcPr/>
                </a:tc>
                <a:tc>
                  <a:txBody>
                    <a:bodyPr/>
                    <a:lstStyle/>
                    <a:p>
                      <a:r>
                        <a:rPr lang="en-GB"/>
                        <a:t>Availability </a:t>
                      </a:r>
                    </a:p>
                  </a:txBody>
                  <a:tcPr/>
                </a:tc>
                <a:tc>
                  <a:txBody>
                    <a:bodyPr/>
                    <a:lstStyle/>
                    <a:p>
                      <a:r>
                        <a:rPr lang="en-GB"/>
                        <a:t>Download speed</a:t>
                      </a:r>
                    </a:p>
                  </a:txBody>
                  <a:tcPr/>
                </a:tc>
                <a:tc>
                  <a:txBody>
                    <a:bodyPr/>
                    <a:lstStyle/>
                    <a:p>
                      <a:r>
                        <a:rPr lang="en-GB"/>
                        <a:t>Contact with call centre</a:t>
                      </a:r>
                    </a:p>
                  </a:txBody>
                  <a:tcPr/>
                </a:tc>
                <a:extLst>
                  <a:ext uri="{0D108BD9-81ED-4DB2-BD59-A6C34878D82A}">
                    <a16:rowId xmlns:a16="http://schemas.microsoft.com/office/drawing/2014/main" val="10001"/>
                  </a:ext>
                </a:extLst>
              </a:tr>
              <a:tr h="370840">
                <a:tc>
                  <a:txBody>
                    <a:bodyPr/>
                    <a:lstStyle/>
                    <a:p>
                      <a:r>
                        <a:rPr lang="en-GB"/>
                        <a:t>Content quality</a:t>
                      </a:r>
                    </a:p>
                  </a:txBody>
                  <a:tcPr/>
                </a:tc>
                <a:tc>
                  <a:txBody>
                    <a:bodyPr/>
                    <a:lstStyle/>
                    <a:p>
                      <a:r>
                        <a:rPr lang="en-GB" dirty="0"/>
                        <a:t>Reliability </a:t>
                      </a:r>
                    </a:p>
                  </a:txBody>
                  <a:tcPr/>
                </a:tc>
                <a:tc>
                  <a:txBody>
                    <a:bodyPr/>
                    <a:lstStyle/>
                    <a:p>
                      <a:r>
                        <a:rPr lang="en-GB"/>
                        <a:t>Email response</a:t>
                      </a:r>
                    </a:p>
                  </a:txBody>
                  <a:tcPr/>
                </a:tc>
                <a:tc>
                  <a:txBody>
                    <a:bodyPr/>
                    <a:lstStyle/>
                    <a:p>
                      <a:r>
                        <a:rPr lang="en-GB" dirty="0"/>
                        <a:t>Personalisation</a:t>
                      </a:r>
                    </a:p>
                  </a:txBody>
                  <a:tcPr/>
                </a:tc>
                <a:extLst>
                  <a:ext uri="{0D108BD9-81ED-4DB2-BD59-A6C34878D82A}">
                    <a16:rowId xmlns:a16="http://schemas.microsoft.com/office/drawing/2014/main" val="10002"/>
                  </a:ext>
                </a:extLst>
              </a:tr>
              <a:tr h="370840">
                <a:tc>
                  <a:txBody>
                    <a:bodyPr/>
                    <a:lstStyle/>
                    <a:p>
                      <a:r>
                        <a:rPr lang="en-GB"/>
                        <a:t>Price</a:t>
                      </a:r>
                    </a:p>
                  </a:txBody>
                  <a:tcPr/>
                </a:tc>
                <a:tc>
                  <a:txBody>
                    <a:bodyPr/>
                    <a:lstStyle/>
                    <a:p>
                      <a:r>
                        <a:rPr lang="en-GB"/>
                        <a:t>Email replies</a:t>
                      </a:r>
                    </a:p>
                  </a:txBody>
                  <a:tcPr/>
                </a:tc>
                <a:tc>
                  <a:txBody>
                    <a:bodyPr/>
                    <a:lstStyle/>
                    <a:p>
                      <a:r>
                        <a:rPr lang="en-GB" dirty="0"/>
                        <a:t>Call-back</a:t>
                      </a:r>
                    </a:p>
                  </a:txBody>
                  <a:tcPr/>
                </a:tc>
                <a:tc>
                  <a:txBody>
                    <a:bodyPr/>
                    <a:lstStyle/>
                    <a:p>
                      <a:r>
                        <a:rPr lang="en-GB" dirty="0"/>
                        <a:t>Privacy</a:t>
                      </a:r>
                    </a:p>
                  </a:txBody>
                  <a:tcPr/>
                </a:tc>
                <a:extLst>
                  <a:ext uri="{0D108BD9-81ED-4DB2-BD59-A6C34878D82A}">
                    <a16:rowId xmlns:a16="http://schemas.microsoft.com/office/drawing/2014/main" val="10003"/>
                  </a:ext>
                </a:extLst>
              </a:tr>
              <a:tr h="370840">
                <a:tc>
                  <a:txBody>
                    <a:bodyPr/>
                    <a:lstStyle/>
                    <a:p>
                      <a:endParaRPr lang="en-GB"/>
                    </a:p>
                  </a:txBody>
                  <a:tcPr/>
                </a:tc>
                <a:tc>
                  <a:txBody>
                    <a:bodyPr/>
                    <a:lstStyle/>
                    <a:p>
                      <a:endParaRPr lang="en-GB"/>
                    </a:p>
                  </a:txBody>
                  <a:tcPr/>
                </a:tc>
                <a:tc>
                  <a:txBody>
                    <a:bodyPr/>
                    <a:lstStyle/>
                    <a:p>
                      <a:r>
                        <a:rPr lang="en-GB"/>
                        <a:t>Fulfilment</a:t>
                      </a:r>
                    </a:p>
                  </a:txBody>
                  <a:tcPr/>
                </a:tc>
                <a:tc>
                  <a:txBody>
                    <a:bodyPr/>
                    <a:lstStyle/>
                    <a:p>
                      <a:r>
                        <a:rPr lang="en-GB" dirty="0"/>
                        <a:t>Security</a:t>
                      </a:r>
                    </a:p>
                  </a:txBody>
                  <a:tcPr/>
                </a:tc>
                <a:extLst>
                  <a:ext uri="{0D108BD9-81ED-4DB2-BD59-A6C34878D82A}">
                    <a16:rowId xmlns:a16="http://schemas.microsoft.com/office/drawing/2014/main" val="1065851654"/>
                  </a:ext>
                </a:extLst>
              </a:tr>
            </a:tbl>
          </a:graphicData>
        </a:graphic>
      </p:graphicFrame>
    </p:spTree>
    <p:extLst>
      <p:ext uri="{BB962C8B-B14F-4D97-AF65-F5344CB8AC3E}">
        <p14:creationId xmlns:p14="http://schemas.microsoft.com/office/powerpoint/2010/main" val="20802325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188367-98E0-B7D8-4A50-9E0CDFA050F8}"/>
              </a:ext>
            </a:extLst>
          </p:cNvPr>
          <p:cNvSpPr>
            <a:spLocks noGrp="1"/>
          </p:cNvSpPr>
          <p:nvPr>
            <p:ph type="title"/>
          </p:nvPr>
        </p:nvSpPr>
        <p:spPr/>
        <p:txBody>
          <a:bodyPr/>
          <a:lstStyle/>
          <a:p>
            <a:r>
              <a:rPr lang="vi-VN"/>
              <a:t>Chapter reference</a:t>
            </a:r>
            <a:endParaRPr lang="en-VN"/>
          </a:p>
        </p:txBody>
      </p:sp>
      <p:sp>
        <p:nvSpPr>
          <p:cNvPr id="5" name="Content Placeholder 4">
            <a:extLst>
              <a:ext uri="{FF2B5EF4-FFF2-40B4-BE49-F238E27FC236}">
                <a16:creationId xmlns:a16="http://schemas.microsoft.com/office/drawing/2014/main" id="{A43F52DD-FA83-E53E-9525-52AB4C09B30E}"/>
              </a:ext>
            </a:extLst>
          </p:cNvPr>
          <p:cNvSpPr>
            <a:spLocks noGrp="1"/>
          </p:cNvSpPr>
          <p:nvPr>
            <p:ph idx="1"/>
          </p:nvPr>
        </p:nvSpPr>
        <p:spPr/>
        <p:txBody>
          <a:bodyPr/>
          <a:lstStyle/>
          <a:p>
            <a:pPr marL="342900" indent="-342900">
              <a:buClr>
                <a:srgbClr val="000000"/>
              </a:buClr>
            </a:pPr>
            <a:r>
              <a:rPr lang="en-SG" dirty="0">
                <a:latin typeface="Source Sans Pro"/>
                <a:ea typeface="Source Sans Pro"/>
                <a:cs typeface="Arial"/>
              </a:rPr>
              <a:t>Chaffey D. &amp; Ellis-Chadwick F. (2022). Digital marketing - Strategy, Implementation and Practice (8</a:t>
            </a:r>
            <a:r>
              <a:rPr lang="en-SG" baseline="30000" dirty="0">
                <a:latin typeface="Source Sans Pro"/>
                <a:ea typeface="Source Sans Pro"/>
                <a:cs typeface="Arial"/>
              </a:rPr>
              <a:t>th</a:t>
            </a:r>
            <a:r>
              <a:rPr lang="en-SG" dirty="0">
                <a:latin typeface="Source Sans Pro"/>
                <a:ea typeface="Source Sans Pro"/>
                <a:cs typeface="Arial"/>
              </a:rPr>
              <a:t> edition), chapter 7. Pearson. UK</a:t>
            </a:r>
          </a:p>
        </p:txBody>
      </p:sp>
    </p:spTree>
    <p:extLst>
      <p:ext uri="{BB962C8B-B14F-4D97-AF65-F5344CB8AC3E}">
        <p14:creationId xmlns:p14="http://schemas.microsoft.com/office/powerpoint/2010/main" val="8755800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263,389 Stock Photos, Vectors, and Video | Adobe  Stock">
            <a:extLst>
              <a:ext uri="{FF2B5EF4-FFF2-40B4-BE49-F238E27FC236}">
                <a16:creationId xmlns:a16="http://schemas.microsoft.com/office/drawing/2014/main" id="{C6416DB0-6727-8B09-759D-CB72530F2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135" y="1309511"/>
            <a:ext cx="7569634" cy="4278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285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indent="271463"/>
            <a:r>
              <a:rPr lang="en-GB" sz="3200">
                <a:solidFill>
                  <a:srgbClr val="007BA4"/>
                </a:solidFill>
              </a:rPr>
              <a:t>Digital customer experience</a:t>
            </a:r>
          </a:p>
        </p:txBody>
      </p:sp>
      <p:sp>
        <p:nvSpPr>
          <p:cNvPr id="3" name="Content Placeholder 2">
            <a:extLst>
              <a:ext uri="{FF2B5EF4-FFF2-40B4-BE49-F238E27FC236}">
                <a16:creationId xmlns:a16="http://schemas.microsoft.com/office/drawing/2014/main" id="{97B4353F-B802-41B0-965D-E8705873F1E8}"/>
              </a:ext>
            </a:extLst>
          </p:cNvPr>
          <p:cNvSpPr txBox="1">
            <a:spLocks/>
          </p:cNvSpPr>
          <p:nvPr/>
        </p:nvSpPr>
        <p:spPr>
          <a:xfrm>
            <a:off x="1162951" y="1628800"/>
            <a:ext cx="10873208" cy="4525963"/>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lnSpc>
                <a:spcPct val="112000"/>
              </a:lnSpc>
              <a:spcBef>
                <a:spcPts val="400"/>
              </a:spcBef>
              <a:spcAft>
                <a:spcPts val="300"/>
              </a:spcAft>
            </a:pPr>
            <a:r>
              <a:rPr lang="vi-VN" sz="1800" b="1">
                <a:solidFill>
                  <a:srgbClr val="404040"/>
                </a:solidFill>
                <a:latin typeface="Montserrat" pitchFamily="2" charset="77"/>
                <a:ea typeface="Times New Roman" panose="02020603050405020304" pitchFamily="18" charset="0"/>
              </a:rPr>
              <a:t>Definition: </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A brand’s total digital experience includes a brand’s presence on different platforms including desktop website, mobile site and apps, ads on gaming platforms and digital in-store. </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The quality of digital experience is based on the combination of rational and emotional factors of using a company’s online services that influences customers’ perceptions of a brand online.</a:t>
            </a:r>
            <a:endParaRPr lang="en-VN" sz="1800">
              <a:solidFill>
                <a:srgbClr val="000000"/>
              </a:solidFill>
              <a:latin typeface="Montserrat" pitchFamily="2" charset="77"/>
            </a:endParaRPr>
          </a:p>
        </p:txBody>
      </p:sp>
    </p:spTree>
    <p:extLst>
      <p:ext uri="{BB962C8B-B14F-4D97-AF65-F5344CB8AC3E}">
        <p14:creationId xmlns:p14="http://schemas.microsoft.com/office/powerpoint/2010/main" val="2115954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00E03-6999-F0F0-9E25-676C2DDA740D}"/>
              </a:ext>
            </a:extLst>
          </p:cNvPr>
          <p:cNvSpPr>
            <a:spLocks noGrp="1"/>
          </p:cNvSpPr>
          <p:nvPr>
            <p:ph type="title"/>
          </p:nvPr>
        </p:nvSpPr>
        <p:spPr/>
        <p:txBody>
          <a:bodyPr/>
          <a:lstStyle/>
          <a:p>
            <a:r>
              <a:rPr lang="en-US"/>
              <a:t>Creating effective digital experiences</a:t>
            </a:r>
            <a:endParaRPr lang="en-VN"/>
          </a:p>
        </p:txBody>
      </p:sp>
      <p:sp>
        <p:nvSpPr>
          <p:cNvPr id="3" name="Content Placeholder 2">
            <a:extLst>
              <a:ext uri="{FF2B5EF4-FFF2-40B4-BE49-F238E27FC236}">
                <a16:creationId xmlns:a16="http://schemas.microsoft.com/office/drawing/2014/main" id="{F6E518DF-5FC9-55CF-1C00-F3A1F386EC8A}"/>
              </a:ext>
            </a:extLst>
          </p:cNvPr>
          <p:cNvSpPr>
            <a:spLocks noGrp="1"/>
          </p:cNvSpPr>
          <p:nvPr>
            <p:ph idx="1"/>
          </p:nvPr>
        </p:nvSpPr>
        <p:spPr>
          <a:xfrm>
            <a:off x="983432" y="1556792"/>
            <a:ext cx="5520121" cy="4933705"/>
          </a:xfrm>
        </p:spPr>
        <p:txBody>
          <a:bodyPr/>
          <a:lstStyle/>
          <a:p>
            <a:pPr marL="228600" indent="-228600">
              <a:lnSpc>
                <a:spcPct val="112000"/>
              </a:lnSpc>
              <a:spcBef>
                <a:spcPts val="400"/>
              </a:spcBef>
              <a:spcAft>
                <a:spcPts val="300"/>
              </a:spcAft>
            </a:pPr>
            <a:r>
              <a:rPr lang="en-VN" sz="1800" b="1">
                <a:solidFill>
                  <a:srgbClr val="404040"/>
                </a:solidFill>
                <a:latin typeface="Montserrat" pitchFamily="2" charset="77"/>
              </a:rPr>
              <a:t>Supporting both purposes simultaneously: </a:t>
            </a:r>
          </a:p>
          <a:p>
            <a:pPr marL="285750" indent="-285750">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achieving marketing goals</a:t>
            </a:r>
          </a:p>
          <a:p>
            <a:pPr marL="285750" indent="-285750">
              <a:lnSpc>
                <a:spcPct val="120000"/>
              </a:lnSpc>
              <a:spcBef>
                <a:spcPts val="400"/>
              </a:spcBef>
              <a:spcAft>
                <a:spcPts val="300"/>
              </a:spcAft>
              <a:buFont typeface="Arial" panose="020B0604020202020204" pitchFamily="34" charset="0"/>
              <a:buChar char="•"/>
            </a:pPr>
            <a:r>
              <a:rPr lang="en-GB" sz="1800">
                <a:solidFill>
                  <a:srgbClr val="404040"/>
                </a:solidFill>
                <a:latin typeface="Montserrat" pitchFamily="2" charset="77"/>
              </a:rPr>
              <a:t>deliver relevance and a satisfactory digital customer experience for its audience</a:t>
            </a:r>
          </a:p>
          <a:p>
            <a:pPr marL="0" indent="0">
              <a:lnSpc>
                <a:spcPct val="120000"/>
              </a:lnSpc>
              <a:spcBef>
                <a:spcPts val="400"/>
              </a:spcBef>
              <a:spcAft>
                <a:spcPts val="300"/>
              </a:spcAft>
              <a:buNone/>
            </a:pPr>
            <a:r>
              <a:rPr lang="en-VN" sz="1800" b="1">
                <a:solidFill>
                  <a:srgbClr val="404040"/>
                </a:solidFill>
                <a:latin typeface="Montserrat" pitchFamily="2" charset="77"/>
                <a:sym typeface="Wingdings" pitchFamily="2" charset="2"/>
              </a:rPr>
              <a:t> </a:t>
            </a:r>
            <a:r>
              <a:rPr lang="en-US" sz="1800" b="1">
                <a:solidFill>
                  <a:srgbClr val="404040"/>
                </a:solidFill>
                <a:latin typeface="Montserrat" pitchFamily="2" charset="77"/>
                <a:sym typeface="Wingdings" pitchFamily="2" charset="2"/>
              </a:rPr>
              <a:t>the online experience promised by a brand requires delivering rational values and emotional values for customers</a:t>
            </a:r>
            <a:endParaRPr lang="en-VN" sz="1800">
              <a:solidFill>
                <a:srgbClr val="404040"/>
              </a:solidFill>
              <a:latin typeface="Montserrat" pitchFamily="2" charset="77"/>
            </a:endParaRPr>
          </a:p>
          <a:p>
            <a:endParaRPr lang="en-VN" sz="1800">
              <a:solidFill>
                <a:srgbClr val="404040"/>
              </a:solidFill>
              <a:latin typeface="Montserrat" pitchFamily="2" charset="77"/>
            </a:endParaRPr>
          </a:p>
        </p:txBody>
      </p:sp>
      <p:pic>
        <p:nvPicPr>
          <p:cNvPr id="4" name="Content Placeholder 3">
            <a:extLst>
              <a:ext uri="{FF2B5EF4-FFF2-40B4-BE49-F238E27FC236}">
                <a16:creationId xmlns:a16="http://schemas.microsoft.com/office/drawing/2014/main" id="{309D06E8-8B68-D6F3-BD87-F6A95D228C7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84032" y="1412776"/>
            <a:ext cx="5520122" cy="4981388"/>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3C8C2AEE-23E8-C8FC-D779-2F3C371855C3}"/>
              </a:ext>
            </a:extLst>
          </p:cNvPr>
          <p:cNvSpPr txBox="1"/>
          <p:nvPr/>
        </p:nvSpPr>
        <p:spPr>
          <a:xfrm>
            <a:off x="8544272" y="6423880"/>
            <a:ext cx="3359882" cy="338554"/>
          </a:xfrm>
          <a:prstGeom prst="rect">
            <a:avLst/>
          </a:prstGeom>
          <a:solidFill>
            <a:schemeClr val="tx2">
              <a:lumMod val="10000"/>
              <a:lumOff val="90000"/>
            </a:schemeClr>
          </a:solidFill>
        </p:spPr>
        <p:txBody>
          <a:bodyPr wrap="square">
            <a:spAutoFit/>
          </a:bodyPr>
          <a:lstStyle/>
          <a:p>
            <a:r>
              <a:rPr lang="en-GB" sz="800" i="1">
                <a:effectLst/>
                <a:latin typeface="HelveticaNeueLTW1G"/>
              </a:rPr>
              <a:t>Kim tự tháp các yếu tố ảnh hưởng đến trải nghiệm trực tuyến của KH</a:t>
            </a:r>
          </a:p>
          <a:p>
            <a:r>
              <a:rPr lang="en-GB" sz="800" i="1">
                <a:effectLst/>
                <a:latin typeface="HelveticaNeueLTW1G"/>
              </a:rPr>
              <a:t>Source</a:t>
            </a:r>
            <a:r>
              <a:rPr lang="en-GB" sz="800">
                <a:effectLst/>
                <a:latin typeface="HelveticaNeueLTW1G"/>
              </a:rPr>
              <a:t>: Based on de Chernatony (2001) </a:t>
            </a:r>
            <a:endParaRPr lang="en-GB"/>
          </a:p>
        </p:txBody>
      </p:sp>
    </p:spTree>
    <p:extLst>
      <p:ext uri="{BB962C8B-B14F-4D97-AF65-F5344CB8AC3E}">
        <p14:creationId xmlns:p14="http://schemas.microsoft.com/office/powerpoint/2010/main" val="2307256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2D393-6859-1E45-0742-08DB1F2643D3}"/>
              </a:ext>
            </a:extLst>
          </p:cNvPr>
          <p:cNvSpPr>
            <a:spLocks noGrp="1"/>
          </p:cNvSpPr>
          <p:nvPr>
            <p:ph type="title"/>
          </p:nvPr>
        </p:nvSpPr>
        <p:spPr/>
        <p:txBody>
          <a:bodyPr>
            <a:noAutofit/>
          </a:bodyPr>
          <a:lstStyle/>
          <a:p>
            <a:r>
              <a:rPr lang="en-US" sz="3200"/>
              <a:t>Planning website, app design and redesign projects</a:t>
            </a:r>
            <a:endParaRPr lang="en-VN" sz="3200"/>
          </a:p>
        </p:txBody>
      </p:sp>
      <p:sp>
        <p:nvSpPr>
          <p:cNvPr id="4" name="Content Placeholder 2">
            <a:extLst>
              <a:ext uri="{FF2B5EF4-FFF2-40B4-BE49-F238E27FC236}">
                <a16:creationId xmlns:a16="http://schemas.microsoft.com/office/drawing/2014/main" id="{33AC55B4-9DAD-0733-21A4-124AFCEA2E9F}"/>
              </a:ext>
            </a:extLst>
          </p:cNvPr>
          <p:cNvSpPr txBox="1">
            <a:spLocks/>
          </p:cNvSpPr>
          <p:nvPr/>
        </p:nvSpPr>
        <p:spPr>
          <a:xfrm>
            <a:off x="1162951" y="1478106"/>
            <a:ext cx="10873208" cy="5040560"/>
          </a:xfrm>
          <a:prstGeom prst="rect">
            <a:avLst/>
          </a:prstGeom>
        </p:spPr>
        <p:txBody>
          <a:bodyPr vert="horz" lIns="91440" tIns="45720" rIns="91440" bIns="45720" rtlCol="0">
            <a:noAutofit/>
          </a:bodyPr>
          <a:lstStyle>
            <a:lvl1pPr marL="0" indent="0" algn="l" defTabSz="914400" rtl="0" eaLnBrk="1" latinLnBrk="0" hangingPunct="1">
              <a:spcBef>
                <a:spcPct val="20000"/>
              </a:spcBef>
              <a:buFont typeface="Arial" panose="020B0604020202020204" pitchFamily="34" charset="0"/>
              <a:buNone/>
              <a:defRPr sz="2400" kern="1200">
                <a:solidFill>
                  <a:srgbClr val="18293A"/>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2pPr>
            <a:lvl3pPr marL="1143000" indent="-228600" algn="l" defTabSz="914400" rtl="0" eaLnBrk="1" latinLnBrk="0" hangingPunct="1">
              <a:spcBef>
                <a:spcPct val="20000"/>
              </a:spcBef>
              <a:buClr>
                <a:srgbClr val="EA5633"/>
              </a:buClr>
              <a:buFont typeface="Arial" panose="020B0604020202020204" pitchFamily="34" charset="0"/>
              <a:buChar char="•"/>
              <a:defRPr sz="2000" kern="1200">
                <a:solidFill>
                  <a:srgbClr val="18293A"/>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rgbClr val="18293A"/>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28600" indent="-228600">
              <a:lnSpc>
                <a:spcPct val="112000"/>
              </a:lnSpc>
              <a:spcBef>
                <a:spcPts val="400"/>
              </a:spcBef>
              <a:spcAft>
                <a:spcPts val="300"/>
              </a:spcAft>
            </a:pPr>
            <a:r>
              <a:rPr lang="vi-VN" sz="1800" b="1">
                <a:solidFill>
                  <a:srgbClr val="404040"/>
                </a:solidFill>
                <a:latin typeface="Montserrat" pitchFamily="2" charset="77"/>
                <a:ea typeface="Times New Roman" panose="02020603050405020304" pitchFamily="18" charset="0"/>
              </a:rPr>
              <a:t>Purpose:</a:t>
            </a:r>
          </a:p>
          <a:p>
            <a:pPr marL="285750" indent="-285750">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rPr>
              <a:t>Web/app should be at the heart of online presence and communications which evitably affects customer experience </a:t>
            </a:r>
            <a:r>
              <a:rPr lang="vi-VN" sz="1800">
                <a:solidFill>
                  <a:srgbClr val="404040"/>
                </a:solidFill>
                <a:latin typeface="Montserrat" pitchFamily="2" charset="77"/>
                <a:sym typeface="Wingdings" pitchFamily="2" charset="2"/>
              </a:rPr>
              <a:t> requires a structured plan and careful design.</a:t>
            </a:r>
          </a:p>
          <a:p>
            <a:pPr marL="228600" indent="-228600">
              <a:lnSpc>
                <a:spcPct val="112000"/>
              </a:lnSpc>
              <a:spcBef>
                <a:spcPts val="400"/>
              </a:spcBef>
              <a:spcAft>
                <a:spcPts val="300"/>
              </a:spcAft>
            </a:pPr>
            <a:r>
              <a:rPr lang="vi-VN" sz="1800" b="1">
                <a:solidFill>
                  <a:srgbClr val="404040"/>
                </a:solidFill>
                <a:latin typeface="Montserrat" pitchFamily="2" charset="77"/>
                <a:sym typeface="Wingdings" pitchFamily="2" charset="2"/>
              </a:rPr>
              <a:t>The planning process for any digital experience:</a:t>
            </a:r>
          </a:p>
          <a:p>
            <a:pPr marL="285750" indent="-277813">
              <a:lnSpc>
                <a:spcPct val="120000"/>
              </a:lnSpc>
              <a:spcBef>
                <a:spcPts val="400"/>
              </a:spcBef>
              <a:spcAft>
                <a:spcPts val="300"/>
              </a:spcAft>
              <a:buFont typeface="Arial" panose="020B0604020202020204" pitchFamily="34" charset="0"/>
              <a:buChar char="•"/>
            </a:pPr>
            <a:r>
              <a:rPr lang="vi-VN" sz="1800">
                <a:solidFill>
                  <a:srgbClr val="404040"/>
                </a:solidFill>
                <a:latin typeface="Montserrat" pitchFamily="2" charset="77"/>
                <a:sym typeface="Wingdings" pitchFamily="2" charset="2"/>
              </a:rPr>
              <a:t>Pre-development tasks</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Discovery, analysis and design </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Content creation, coding or development and testing </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Publishing or launching the site or improvement. </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Pre-launch promotion or communications </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Ongoing promotion. </a:t>
            </a:r>
          </a:p>
          <a:p>
            <a:pPr marL="285750" indent="-277813">
              <a:lnSpc>
                <a:spcPct val="120000"/>
              </a:lnSpc>
              <a:spcBef>
                <a:spcPts val="400"/>
              </a:spcBef>
              <a:spcAft>
                <a:spcPts val="300"/>
              </a:spcAft>
              <a:buFont typeface="Arial" panose="020B0604020202020204" pitchFamily="34" charset="0"/>
              <a:buChar char="•"/>
            </a:pPr>
            <a:r>
              <a:rPr lang="en-US" sz="1800">
                <a:solidFill>
                  <a:srgbClr val="404040"/>
                </a:solidFill>
                <a:latin typeface="Montserrat" pitchFamily="2" charset="77"/>
              </a:rPr>
              <a:t>Ongoing development </a:t>
            </a:r>
          </a:p>
          <a:p>
            <a:pPr marL="7937">
              <a:lnSpc>
                <a:spcPct val="120000"/>
              </a:lnSpc>
              <a:spcBef>
                <a:spcPts val="400"/>
              </a:spcBef>
              <a:spcAft>
                <a:spcPts val="300"/>
              </a:spcAft>
            </a:pPr>
            <a:endParaRPr lang="vi-VN" sz="1800">
              <a:solidFill>
                <a:srgbClr val="404040"/>
              </a:solidFill>
              <a:latin typeface="Montserrat" pitchFamily="2" charset="77"/>
              <a:sym typeface="Wingdings" pitchFamily="2" charset="2"/>
            </a:endParaRPr>
          </a:p>
          <a:p>
            <a:pPr marL="285750" indent="-277813">
              <a:lnSpc>
                <a:spcPct val="120000"/>
              </a:lnSpc>
              <a:spcBef>
                <a:spcPts val="400"/>
              </a:spcBef>
              <a:spcAft>
                <a:spcPts val="300"/>
              </a:spcAft>
              <a:buFont typeface="Arial" panose="020B0604020202020204" pitchFamily="34" charset="0"/>
              <a:buChar char="•"/>
            </a:pPr>
            <a:endParaRPr lang="vi-VN" sz="1400">
              <a:solidFill>
                <a:srgbClr val="404040"/>
              </a:solidFill>
              <a:latin typeface="Montserrat" pitchFamily="2" charset="77"/>
              <a:sym typeface="Wingdings" pitchFamily="2" charset="2"/>
            </a:endParaRPr>
          </a:p>
          <a:p>
            <a:pPr marL="285750" indent="-285750">
              <a:lnSpc>
                <a:spcPct val="120000"/>
              </a:lnSpc>
              <a:spcBef>
                <a:spcPts val="400"/>
              </a:spcBef>
              <a:spcAft>
                <a:spcPts val="300"/>
              </a:spcAft>
              <a:buFont typeface="Arial" panose="020B0604020202020204" pitchFamily="34" charset="0"/>
              <a:buChar char="•"/>
            </a:pPr>
            <a:endParaRPr lang="vi-VN" sz="1800">
              <a:solidFill>
                <a:srgbClr val="404040"/>
              </a:solidFill>
              <a:latin typeface="Montserrat" pitchFamily="2" charset="77"/>
              <a:sym typeface="Wingdings" pitchFamily="2" charset="2"/>
            </a:endParaRPr>
          </a:p>
          <a:p>
            <a:pPr marL="285750" indent="-285750">
              <a:lnSpc>
                <a:spcPct val="120000"/>
              </a:lnSpc>
              <a:spcBef>
                <a:spcPts val="400"/>
              </a:spcBef>
              <a:spcAft>
                <a:spcPts val="300"/>
              </a:spcAft>
              <a:buFont typeface="Arial" panose="020B0604020202020204" pitchFamily="34" charset="0"/>
              <a:buChar char="•"/>
            </a:pPr>
            <a:endParaRPr lang="vi-VN" sz="1800">
              <a:solidFill>
                <a:srgbClr val="404040"/>
              </a:solidFill>
              <a:latin typeface="Montserrat" pitchFamily="2" charset="77"/>
            </a:endParaRPr>
          </a:p>
        </p:txBody>
      </p:sp>
    </p:spTree>
    <p:extLst>
      <p:ext uri="{BB962C8B-B14F-4D97-AF65-F5344CB8AC3E}">
        <p14:creationId xmlns:p14="http://schemas.microsoft.com/office/powerpoint/2010/main" val="2175654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D33CC-92DD-CC4E-8A3F-7DF437D7FEC6}"/>
              </a:ext>
            </a:extLst>
          </p:cNvPr>
          <p:cNvSpPr>
            <a:spLocks noGrp="1"/>
          </p:cNvSpPr>
          <p:nvPr>
            <p:ph type="title"/>
          </p:nvPr>
        </p:nvSpPr>
        <p:spPr/>
        <p:txBody>
          <a:bodyPr>
            <a:normAutofit/>
          </a:bodyPr>
          <a:lstStyle/>
          <a:p>
            <a:pPr algn="ctr"/>
            <a:r>
              <a:rPr lang="en-US" sz="3000" dirty="0">
                <a:solidFill>
                  <a:schemeClr val="tx1"/>
                </a:solidFill>
              </a:rPr>
              <a:t>	Website</a:t>
            </a:r>
          </a:p>
        </p:txBody>
      </p:sp>
      <p:sp>
        <p:nvSpPr>
          <p:cNvPr id="3" name="Content Placeholder 2">
            <a:extLst>
              <a:ext uri="{FF2B5EF4-FFF2-40B4-BE49-F238E27FC236}">
                <a16:creationId xmlns:a16="http://schemas.microsoft.com/office/drawing/2014/main" id="{7D2D5250-B2F7-454A-8C16-BFA23A36DC58}"/>
              </a:ext>
            </a:extLst>
          </p:cNvPr>
          <p:cNvSpPr>
            <a:spLocks noGrp="1"/>
          </p:cNvSpPr>
          <p:nvPr>
            <p:ph idx="1"/>
          </p:nvPr>
        </p:nvSpPr>
        <p:spPr/>
        <p:txBody>
          <a:bodyPr>
            <a:normAutofit/>
          </a:bodyPr>
          <a:lstStyle/>
          <a:p>
            <a:pPr marL="0" indent="0" algn="ctr">
              <a:buNone/>
            </a:pPr>
            <a:r>
              <a:rPr lang="en-US" b="1" dirty="0">
                <a:solidFill>
                  <a:schemeClr val="tx1"/>
                </a:solidFill>
              </a:rPr>
              <a:t>“The central core of Owned Media as well as Digital Marketing”</a:t>
            </a:r>
          </a:p>
          <a:p>
            <a:pPr marL="0" indent="0" algn="r">
              <a:buNone/>
            </a:pPr>
            <a:r>
              <a:rPr lang="en-US" sz="1600" dirty="0">
                <a:solidFill>
                  <a:schemeClr val="tx1"/>
                </a:solidFill>
              </a:rPr>
              <a:t>— </a:t>
            </a:r>
            <a:r>
              <a:rPr lang="en-US" sz="1600" i="1" dirty="0">
                <a:solidFill>
                  <a:schemeClr val="tx1"/>
                </a:solidFill>
              </a:rPr>
              <a:t>Nivea’s Global Head of </a:t>
            </a:r>
            <a:r>
              <a:rPr lang="en-US" sz="1600" i="1" dirty="0" err="1">
                <a:solidFill>
                  <a:schemeClr val="tx1"/>
                </a:solidFill>
              </a:rPr>
              <a:t>DigiMarket</a:t>
            </a:r>
            <a:endParaRPr lang="en-US" sz="1600" i="1" dirty="0">
              <a:solidFill>
                <a:schemeClr val="tx1"/>
              </a:solidFill>
            </a:endParaRPr>
          </a:p>
        </p:txBody>
      </p:sp>
      <p:pic>
        <p:nvPicPr>
          <p:cNvPr id="6" name="Picture 5">
            <a:extLst>
              <a:ext uri="{FF2B5EF4-FFF2-40B4-BE49-F238E27FC236}">
                <a16:creationId xmlns:a16="http://schemas.microsoft.com/office/drawing/2014/main" id="{52AD58A3-0ECD-5A4A-8CD6-B31CC880BD77}"/>
              </a:ext>
            </a:extLst>
          </p:cNvPr>
          <p:cNvPicPr>
            <a:picLocks noChangeAspect="1"/>
          </p:cNvPicPr>
          <p:nvPr/>
        </p:nvPicPr>
        <p:blipFill rotWithShape="1">
          <a:blip r:embed="rId2"/>
          <a:srcRect l="7112" t="12023" r="6291" b="10849"/>
          <a:stretch/>
        </p:blipFill>
        <p:spPr>
          <a:xfrm>
            <a:off x="6095714" y="0"/>
            <a:ext cx="6056696" cy="4002047"/>
          </a:xfrm>
          <a:prstGeom prst="rect">
            <a:avLst/>
          </a:prstGeom>
        </p:spPr>
      </p:pic>
      <p:pic>
        <p:nvPicPr>
          <p:cNvPr id="5" name="Content Placeholder 5">
            <a:extLst>
              <a:ext uri="{FF2B5EF4-FFF2-40B4-BE49-F238E27FC236}">
                <a16:creationId xmlns:a16="http://schemas.microsoft.com/office/drawing/2014/main" id="{2397A19E-8A4F-B04A-9166-F55C1809C7D8}"/>
              </a:ext>
            </a:extLst>
          </p:cNvPr>
          <p:cNvPicPr>
            <a:picLocks noChangeAspect="1"/>
          </p:cNvPicPr>
          <p:nvPr/>
        </p:nvPicPr>
        <p:blipFill rotWithShape="1">
          <a:blip r:embed="rId3"/>
          <a:srcRect l="6337" t="12342" r="6286" b="19375"/>
          <a:stretch/>
        </p:blipFill>
        <p:spPr>
          <a:xfrm>
            <a:off x="999460" y="1678025"/>
            <a:ext cx="10133010" cy="5116180"/>
          </a:xfrm>
        </p:spPr>
      </p:pic>
      <p:pic>
        <p:nvPicPr>
          <p:cNvPr id="7" name="Content Placeholder 5">
            <a:extLst>
              <a:ext uri="{FF2B5EF4-FFF2-40B4-BE49-F238E27FC236}">
                <a16:creationId xmlns:a16="http://schemas.microsoft.com/office/drawing/2014/main" id="{AFBDA6BD-A9C6-814A-87AE-FC082DFB6648}"/>
              </a:ext>
            </a:extLst>
          </p:cNvPr>
          <p:cNvPicPr>
            <a:picLocks noChangeAspect="1"/>
          </p:cNvPicPr>
          <p:nvPr/>
        </p:nvPicPr>
        <p:blipFill rotWithShape="1">
          <a:blip r:embed="rId3"/>
          <a:srcRect l="6337" t="12342" r="6286" b="19375"/>
          <a:stretch/>
        </p:blipFill>
        <p:spPr>
          <a:xfrm>
            <a:off x="1151860" y="1830425"/>
            <a:ext cx="10133010" cy="5116180"/>
          </a:xfrm>
        </p:spPr>
      </p:pic>
      <p:pic>
        <p:nvPicPr>
          <p:cNvPr id="8" name="Content Placeholder 5">
            <a:extLst>
              <a:ext uri="{FF2B5EF4-FFF2-40B4-BE49-F238E27FC236}">
                <a16:creationId xmlns:a16="http://schemas.microsoft.com/office/drawing/2014/main" id="{AB04FE2F-597C-D64E-A703-37E41CD8CDE4}"/>
              </a:ext>
            </a:extLst>
          </p:cNvPr>
          <p:cNvPicPr>
            <a:picLocks noChangeAspect="1"/>
          </p:cNvPicPr>
          <p:nvPr/>
        </p:nvPicPr>
        <p:blipFill rotWithShape="1">
          <a:blip r:embed="rId3"/>
          <a:srcRect l="6337" t="12342" r="6286" b="19375"/>
          <a:stretch/>
        </p:blipFill>
        <p:spPr>
          <a:xfrm>
            <a:off x="914400" y="609599"/>
            <a:ext cx="10133010" cy="5116180"/>
          </a:xfrm>
        </p:spPr>
      </p:pic>
      <p:pic>
        <p:nvPicPr>
          <p:cNvPr id="10" name="Picture 9">
            <a:extLst>
              <a:ext uri="{FF2B5EF4-FFF2-40B4-BE49-F238E27FC236}">
                <a16:creationId xmlns:a16="http://schemas.microsoft.com/office/drawing/2014/main" id="{21A6ECE7-F142-F848-86E9-59388721842F}"/>
              </a:ext>
            </a:extLst>
          </p:cNvPr>
          <p:cNvPicPr>
            <a:picLocks noChangeAspect="1"/>
          </p:cNvPicPr>
          <p:nvPr/>
        </p:nvPicPr>
        <p:blipFill>
          <a:blip r:embed="rId4"/>
          <a:stretch>
            <a:fillRect/>
          </a:stretch>
        </p:blipFill>
        <p:spPr>
          <a:xfrm>
            <a:off x="2813921" y="3557072"/>
            <a:ext cx="6476241" cy="3266490"/>
          </a:xfrm>
          <a:prstGeom prst="rect">
            <a:avLst/>
          </a:prstGeom>
        </p:spPr>
      </p:pic>
    </p:spTree>
    <p:extLst>
      <p:ext uri="{BB962C8B-B14F-4D97-AF65-F5344CB8AC3E}">
        <p14:creationId xmlns:p14="http://schemas.microsoft.com/office/powerpoint/2010/main" val="180564718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2800">
                <a:solidFill>
                  <a:srgbClr val="007BA4"/>
                </a:solidFill>
              </a:rPr>
              <a:t>Figure 7.3 Summary of the process of website development</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298800" y="1239170"/>
            <a:ext cx="3813423" cy="56027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99833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2800">
                <a:solidFill>
                  <a:srgbClr val="007BA4"/>
                </a:solidFill>
              </a:rPr>
              <a:t>Figure 7.4 Interactive approach to improving site effectiveness </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95599" y="1311409"/>
            <a:ext cx="7799105" cy="5207257"/>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10664976" y="6395555"/>
            <a:ext cx="1510350" cy="246221"/>
          </a:xfrm>
          <a:prstGeom prst="rect">
            <a:avLst/>
          </a:prstGeom>
        </p:spPr>
        <p:txBody>
          <a:bodyPr wrap="none">
            <a:spAutoFit/>
          </a:bodyPr>
          <a:lstStyle/>
          <a:p>
            <a:r>
              <a:rPr lang="en-IN" sz="1000" i="1" dirty="0">
                <a:latin typeface="+mj-lt"/>
              </a:rPr>
              <a:t>Source</a:t>
            </a:r>
            <a:r>
              <a:rPr lang="en-IN" sz="1000" dirty="0">
                <a:latin typeface="+mj-lt"/>
              </a:rPr>
              <a:t>: Sullivan (2011)</a:t>
            </a:r>
            <a:endParaRPr lang="en-IN" sz="2400" dirty="0">
              <a:latin typeface="+mj-lt"/>
            </a:endParaRPr>
          </a:p>
        </p:txBody>
      </p:sp>
    </p:spTree>
    <p:extLst>
      <p:ext uri="{BB962C8B-B14F-4D97-AF65-F5344CB8AC3E}">
        <p14:creationId xmlns:p14="http://schemas.microsoft.com/office/powerpoint/2010/main" val="3473283251"/>
      </p:ext>
    </p:extLst>
  </p:cSld>
  <p:clrMapOvr>
    <a:masterClrMapping/>
  </p:clrMapOvr>
</p:sld>
</file>

<file path=ppt/theme/theme1.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540929A909BFB49842988E9DBC44210" ma:contentTypeVersion="8" ma:contentTypeDescription="Create a new document." ma:contentTypeScope="" ma:versionID="8d187a6e11ef686f540007c95fd02615">
  <xsd:schema xmlns:xsd="http://www.w3.org/2001/XMLSchema" xmlns:xs="http://www.w3.org/2001/XMLSchema" xmlns:p="http://schemas.microsoft.com/office/2006/metadata/properties" xmlns:ns2="5c4ff63a-2087-458c-8754-9c827ff57039" targetNamespace="http://schemas.microsoft.com/office/2006/metadata/properties" ma:root="true" ma:fieldsID="20dc062ad4f35c89a896c19db6c2bf8c" ns2:_="">
    <xsd:import namespace="5c4ff63a-2087-458c-8754-9c827ff570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4ff63a-2087-458c-8754-9c827ff57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4B7443-91B9-4CE3-98FC-7AA24507C353}">
  <ds:schemaRefs>
    <ds:schemaRef ds:uri="http://schemas.microsoft.com/sharepoint/v3/contenttype/forms"/>
  </ds:schemaRefs>
</ds:datastoreItem>
</file>

<file path=customXml/itemProps2.xml><?xml version="1.0" encoding="utf-8"?>
<ds:datastoreItem xmlns:ds="http://schemas.openxmlformats.org/officeDocument/2006/customXml" ds:itemID="{B2C03A17-47FD-4EE7-A716-CCA3B46887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4ff63a-2087-458c-8754-9c827ff570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FEB1F5-E4DA-44F4-B9C9-AFB62E9BEC3D}">
  <ds:schemaRefs>
    <ds:schemaRef ds:uri="http://www.w3.org/XML/1998/namespace"/>
    <ds:schemaRef ds:uri="http://schemas.microsoft.com/office/2006/documentManagement/types"/>
    <ds:schemaRef ds:uri="5c4ff63a-2087-458c-8754-9c827ff57039"/>
    <ds:schemaRef ds:uri="http://purl.org/dc/elements/1.1/"/>
    <ds:schemaRef ds:uri="http://schemas.microsoft.com/office/2006/metadata/properties"/>
    <ds:schemaRef ds:uri="http://purl.org/dc/dcmitype/"/>
    <ds:schemaRef ds:uri="http://purl.org/dc/terms/"/>
    <ds:schemaRef ds:uri="http://schemas.openxmlformats.org/package/2006/metadata/core-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6954</TotalTime>
  <Words>5904</Words>
  <Application>Microsoft Office PowerPoint</Application>
  <PresentationFormat>Grand écran</PresentationFormat>
  <Paragraphs>434</Paragraphs>
  <Slides>38</Slides>
  <Notes>25</Notes>
  <HiddenSlides>0</HiddenSlides>
  <MMClips>0</MMClips>
  <ScaleCrop>false</ScaleCrop>
  <HeadingPairs>
    <vt:vector size="4" baseType="variant">
      <vt:variant>
        <vt:lpstr>Thème</vt:lpstr>
      </vt:variant>
      <vt:variant>
        <vt:i4>1</vt:i4>
      </vt:variant>
      <vt:variant>
        <vt:lpstr>Titres des diapositives</vt:lpstr>
      </vt:variant>
      <vt:variant>
        <vt:i4>38</vt:i4>
      </vt:variant>
    </vt:vector>
  </HeadingPairs>
  <TitlesOfParts>
    <vt:vector size="39" baseType="lpstr">
      <vt:lpstr>5_Custom Design</vt:lpstr>
      <vt:lpstr>Présentation PowerPoint</vt:lpstr>
      <vt:lpstr>Learning objectives</vt:lpstr>
      <vt:lpstr>Chapter content</vt:lpstr>
      <vt:lpstr>Digital customer experience</vt:lpstr>
      <vt:lpstr>Creating effective digital experiences</vt:lpstr>
      <vt:lpstr>Planning website, app design and redesign projects</vt:lpstr>
      <vt:lpstr> Website</vt:lpstr>
      <vt:lpstr>Figure 7.3 Summary of the process of website development</vt:lpstr>
      <vt:lpstr>Figure 7.4 Interactive approach to improving site effectiveness </vt:lpstr>
      <vt:lpstr>Who should be involved in a digital experience project?</vt:lpstr>
      <vt:lpstr>Figure 7.5 Example of a website ‘Design and Build’ project timeline</vt:lpstr>
      <vt:lpstr>Initiation of a digital experience project</vt:lpstr>
      <vt:lpstr>Figure 7.7 Web Page performance test service results  (www.webpagetest.org )</vt:lpstr>
      <vt:lpstr>Defining site or app requirements</vt:lpstr>
      <vt:lpstr>Defining site or app requirements (cont.)</vt:lpstr>
      <vt:lpstr>Figure 7.10 Personalisation pyramid web site</vt:lpstr>
      <vt:lpstr>Figure 7.11 The continuum of translation types</vt:lpstr>
      <vt:lpstr>Designing the information architecture</vt:lpstr>
      <vt:lpstr>Figure 7.12 Site structure diagram (blueprint) showing layout and relationships between pages</vt:lpstr>
      <vt:lpstr>Figure 7.13 Example wireframe for a children’s toy site</vt:lpstr>
      <vt:lpstr>Designing the user experience</vt:lpstr>
      <vt:lpstr>Figure 7.16 Variation between product complexity, customer value and type of online experiences used to deliver service</vt:lpstr>
      <vt:lpstr>Content design and managing</vt:lpstr>
      <vt:lpstr>Présentation PowerPoint</vt:lpstr>
      <vt:lpstr>Présentation PowerPoint</vt:lpstr>
      <vt:lpstr>Présentation PowerPoint</vt:lpstr>
      <vt:lpstr>Présentation PowerPoint</vt:lpstr>
      <vt:lpstr>Présentation PowerPoint</vt:lpstr>
      <vt:lpstr>Effective Content Marketing</vt:lpstr>
      <vt:lpstr>Effective Content Strategy (Kingsnorth, 2019)</vt:lpstr>
      <vt:lpstr>Content Marketing Strategy Framework</vt:lpstr>
      <vt:lpstr>Content Management Process</vt:lpstr>
      <vt:lpstr>High Quality Content Marketing</vt:lpstr>
      <vt:lpstr>Online presence matrix – e.g</vt:lpstr>
      <vt:lpstr>Online retail merchandising</vt:lpstr>
      <vt:lpstr>Evaluating the impact of service quality on e-loyalty</vt:lpstr>
      <vt:lpstr>Chapter reference</vt:lpstr>
      <vt:lpstr>Présentation PowerPoint</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Powerpoint Slides</dc:title>
  <dc:subject>Digital Marketing</dc:subject>
  <dc:creator>Kirsty Farrelly</dc:creator>
  <cp:keywords>Digital Marketing</cp:keywords>
  <cp:lastModifiedBy>PhamTh</cp:lastModifiedBy>
  <cp:revision>173</cp:revision>
  <dcterms:created xsi:type="dcterms:W3CDTF">2019-02-27T10:38:23Z</dcterms:created>
  <dcterms:modified xsi:type="dcterms:W3CDTF">2024-12-24T09:02:26Z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0x0101007540929A909BFB49842988E9DBC44210</vt:lpwstr>
  </property>
</Properties>
</file>

<file path=docProps/thumbnail.jpeg>
</file>